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89" r:id="rId7"/>
    <p:sldId id="263" r:id="rId8"/>
    <p:sldId id="264" r:id="rId9"/>
    <p:sldId id="265" r:id="rId10"/>
    <p:sldId id="290" r:id="rId11"/>
    <p:sldId id="266" r:id="rId12"/>
    <p:sldId id="267" r:id="rId13"/>
    <p:sldId id="268" r:id="rId14"/>
    <p:sldId id="291" r:id="rId15"/>
    <p:sldId id="269" r:id="rId16"/>
    <p:sldId id="270" r:id="rId17"/>
    <p:sldId id="271" r:id="rId18"/>
    <p:sldId id="272" r:id="rId19"/>
    <p:sldId id="292" r:id="rId20"/>
    <p:sldId id="273" r:id="rId21"/>
    <p:sldId id="293" r:id="rId22"/>
    <p:sldId id="274" r:id="rId23"/>
    <p:sldId id="294" r:id="rId24"/>
    <p:sldId id="275" r:id="rId25"/>
    <p:sldId id="276" r:id="rId26"/>
    <p:sldId id="277" r:id="rId27"/>
    <p:sldId id="295" r:id="rId28"/>
    <p:sldId id="278" r:id="rId29"/>
    <p:sldId id="279" r:id="rId30"/>
    <p:sldId id="280" r:id="rId31"/>
    <p:sldId id="281" r:id="rId32"/>
    <p:sldId id="296" r:id="rId33"/>
    <p:sldId id="282" r:id="rId34"/>
    <p:sldId id="288" r:id="rId35"/>
    <p:sldId id="258" r:id="rId36"/>
    <p:sldId id="25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609600"/>
            <a:ext cx="8229600" cy="5867400"/>
          </a:xfrm>
        </p:spPr>
        <p:txBody>
          <a:bodyPr>
            <a:normAutofit fontScale="77500" lnSpcReduction="20000"/>
          </a:bodyPr>
          <a:lstStyle/>
          <a:p>
            <a:pPr marL="0" indent="0" algn="ctr" rtl="1">
              <a:lnSpc>
                <a:spcPct val="110000"/>
              </a:lnSpc>
              <a:buNone/>
            </a:pPr>
            <a:r>
              <a:rPr lang="ar-IQ" sz="4400" b="1" dirty="0" smtClean="0">
                <a:solidFill>
                  <a:srgbClr val="2350CF"/>
                </a:solidFill>
              </a:rPr>
              <a:t> </a:t>
            </a:r>
          </a:p>
          <a:p>
            <a:pPr marL="0" indent="0" algn="ctr" rtl="1">
              <a:lnSpc>
                <a:spcPct val="110000"/>
              </a:lnSpc>
              <a:buNone/>
            </a:pPr>
            <a:endParaRPr lang="ar-IQ" sz="4400" b="1" dirty="0" smtClean="0">
              <a:solidFill>
                <a:srgbClr val="2350CF"/>
              </a:solidFill>
            </a:endParaRPr>
          </a:p>
          <a:p>
            <a:pPr marL="0" indent="0" algn="ctr" rtl="1">
              <a:lnSpc>
                <a:spcPct val="110000"/>
              </a:lnSpc>
              <a:buNone/>
            </a:pPr>
            <a:r>
              <a:rPr lang="ar-IQ" sz="4400" b="1" dirty="0" smtClean="0">
                <a:solidFill>
                  <a:srgbClr val="2350CF"/>
                </a:solidFill>
              </a:rPr>
              <a:t>انتاج </a:t>
            </a:r>
            <a:r>
              <a:rPr lang="ar-IQ" sz="4400" b="1" dirty="0">
                <a:solidFill>
                  <a:srgbClr val="2350CF"/>
                </a:solidFill>
              </a:rPr>
              <a:t>خضر/1</a:t>
            </a:r>
            <a:endParaRPr lang="ar-IQ" sz="4400" dirty="0"/>
          </a:p>
          <a:p>
            <a:pPr marL="0" indent="0" algn="ctr" rtl="1">
              <a:lnSpc>
                <a:spcPct val="110000"/>
              </a:lnSpc>
              <a:buNone/>
            </a:pPr>
            <a:r>
              <a:rPr lang="ar-IQ" sz="4400" dirty="0"/>
              <a:t>الاستاذ المساعد الدكتور نوال مهدي حمود</a:t>
            </a:r>
          </a:p>
          <a:p>
            <a:pPr marL="0" indent="0" algn="ctr" rtl="1">
              <a:lnSpc>
                <a:spcPct val="110000"/>
              </a:lnSpc>
              <a:buNone/>
            </a:pPr>
            <a:r>
              <a:rPr lang="ar-IQ" sz="4400" dirty="0">
                <a:solidFill>
                  <a:srgbClr val="FF0000"/>
                </a:solidFill>
              </a:rPr>
              <a:t>قسم البستنة وهندسة الحدائق</a:t>
            </a:r>
          </a:p>
          <a:p>
            <a:pPr marL="0" indent="0" algn="ctr" rtl="1">
              <a:lnSpc>
                <a:spcPct val="110000"/>
              </a:lnSpc>
              <a:buNone/>
            </a:pPr>
            <a:r>
              <a:rPr lang="ar-IQ" sz="4400" dirty="0"/>
              <a:t>كلية الزراعة/ </a:t>
            </a:r>
            <a:r>
              <a:rPr lang="ar-IQ" sz="4400" dirty="0">
                <a:solidFill>
                  <a:srgbClr val="FF0000"/>
                </a:solidFill>
              </a:rPr>
              <a:t>جامعة البصرة</a:t>
            </a:r>
            <a:endParaRPr lang="ar-IQ" sz="4400" dirty="0"/>
          </a:p>
          <a:p>
            <a:pPr marL="0" indent="0" algn="ctr" rtl="1">
              <a:lnSpc>
                <a:spcPct val="110000"/>
              </a:lnSpc>
              <a:buNone/>
            </a:pPr>
            <a:r>
              <a:rPr lang="ar-IQ" sz="4400" dirty="0"/>
              <a:t>البصرة – </a:t>
            </a:r>
            <a:r>
              <a:rPr lang="ar-IQ" sz="4400" dirty="0">
                <a:solidFill>
                  <a:srgbClr val="FF0000"/>
                </a:solidFill>
              </a:rPr>
              <a:t>العراق</a:t>
            </a:r>
          </a:p>
          <a:p>
            <a:pPr marL="0" indent="0" algn="ctr" rtl="1">
              <a:lnSpc>
                <a:spcPct val="110000"/>
              </a:lnSpc>
              <a:buNone/>
            </a:pPr>
            <a:r>
              <a:rPr lang="en-US" sz="4400" dirty="0">
                <a:solidFill>
                  <a:srgbClr val="FF0000"/>
                </a:solidFill>
              </a:rPr>
              <a:t>2022 – 2021 </a:t>
            </a:r>
            <a:r>
              <a:rPr lang="ar-IQ" sz="4400" dirty="0"/>
              <a:t> </a:t>
            </a:r>
          </a:p>
          <a:p>
            <a:pPr marL="0" indent="0" algn="ctr" rtl="1">
              <a:lnSpc>
                <a:spcPct val="110000"/>
              </a:lnSpc>
              <a:buNone/>
            </a:pPr>
            <a:r>
              <a:rPr lang="ar-IQ" sz="4400" dirty="0" smtClean="0">
                <a:solidFill>
                  <a:srgbClr val="FF0000"/>
                </a:solidFill>
              </a:rPr>
              <a:t>م11 </a:t>
            </a:r>
            <a:r>
              <a:rPr lang="ar-IQ" sz="4400">
                <a:solidFill>
                  <a:srgbClr val="FF0000"/>
                </a:solidFill>
              </a:rPr>
              <a:t>الاحد </a:t>
            </a:r>
            <a:r>
              <a:rPr lang="ar-IQ" sz="4400" smtClean="0">
                <a:solidFill>
                  <a:srgbClr val="FF0000"/>
                </a:solidFill>
              </a:rPr>
              <a:t>26</a:t>
            </a:r>
            <a:r>
              <a:rPr lang="ar-IQ" sz="4400" dirty="0" smtClean="0">
                <a:solidFill>
                  <a:srgbClr val="FF0000"/>
                </a:solidFill>
              </a:rPr>
              <a:t>/ </a:t>
            </a:r>
            <a:r>
              <a:rPr lang="ar-IQ" sz="4400" dirty="0">
                <a:solidFill>
                  <a:srgbClr val="FF0000"/>
                </a:solidFill>
              </a:rPr>
              <a:t>12/ 2021</a:t>
            </a:r>
          </a:p>
          <a:p>
            <a:pPr marL="0" indent="0" algn="ctr">
              <a:lnSpc>
                <a:spcPct val="110000"/>
              </a:lnSpc>
              <a:buNone/>
            </a:pPr>
            <a:r>
              <a:rPr lang="en-US" sz="4400" dirty="0"/>
              <a:t>albayatyNawal@gmail.com</a:t>
            </a: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626927" y="589913"/>
            <a:ext cx="916623" cy="849312"/>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589913"/>
            <a:ext cx="1079500" cy="1079500"/>
          </a:xfrm>
          <a:prstGeom prst="rect">
            <a:avLst/>
          </a:prstGeom>
          <a:noFill/>
          <a:ln>
            <a:noFill/>
          </a:ln>
        </p:spPr>
      </p:pic>
    </p:spTree>
    <p:extLst>
      <p:ext uri="{BB962C8B-B14F-4D97-AF65-F5344CB8AC3E}">
        <p14:creationId xmlns:p14="http://schemas.microsoft.com/office/powerpoint/2010/main" val="360474884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096000"/>
          </a:xfrm>
        </p:spPr>
        <p:txBody>
          <a:bodyPr>
            <a:normAutofit/>
          </a:bodyPr>
          <a:lstStyle/>
          <a:p>
            <a:pPr lvl="0" algn="just" rtl="1">
              <a:spcBef>
                <a:spcPts val="0"/>
              </a:spcBef>
              <a:buFont typeface="Wingdings" panose="05000000000000000000" pitchFamily="2" charset="2"/>
              <a:buChar char="Ø"/>
              <a:tabLst>
                <a:tab pos="457200" algn="l"/>
              </a:tabLst>
            </a:pPr>
            <a:r>
              <a:rPr lang="ar-IQ" sz="2400" b="1" dirty="0">
                <a:solidFill>
                  <a:srgbClr val="C00000"/>
                </a:solidFill>
                <a:latin typeface="Times New Roman" panose="02020603050405020304" pitchFamily="18" charset="0"/>
                <a:ea typeface="Times New Roman"/>
                <a:cs typeface="Times New Roman" panose="02020603050405020304" pitchFamily="18" charset="0"/>
              </a:rPr>
              <a:t>التربة الملائمة</a:t>
            </a:r>
            <a:endParaRPr lang="en-US" sz="2400" dirty="0">
              <a:solidFill>
                <a:srgbClr val="C00000"/>
              </a:solidFill>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ولكن </a:t>
            </a:r>
            <a:r>
              <a:rPr lang="ar-IQ" sz="2400" dirty="0">
                <a:latin typeface="Times New Roman" panose="02020603050405020304" pitchFamily="18" charset="0"/>
                <a:ea typeface="Times New Roman"/>
                <a:cs typeface="Times New Roman" panose="02020603050405020304" pitchFamily="18" charset="0"/>
              </a:rPr>
              <a:t>يمكن زراعة الجزر في ترب اثقل او أخف, وبصورة عامة فان الترب الثقيلة تعطي حاصلا اكبر وخاصة عند توفر الري المنتظم, بينما الترب الخفيفة  تساعد على إعطاء حاصل مبكر. </a:t>
            </a:r>
            <a:endParaRPr lang="ar-IQ" sz="2400" dirty="0" smtClean="0">
              <a:latin typeface="Times New Roman" panose="02020603050405020304" pitchFamily="18" charset="0"/>
              <a:ea typeface="Times New Roman"/>
              <a:cs typeface="Times New Roman" panose="02020603050405020304" pitchFamily="18" charset="0"/>
            </a:endParaRP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لا </a:t>
            </a:r>
            <a:r>
              <a:rPr lang="ar-IQ" sz="2400" dirty="0">
                <a:latin typeface="Times New Roman" panose="02020603050405020304" pitchFamily="18" charset="0"/>
                <a:ea typeface="Times New Roman"/>
                <a:cs typeface="Times New Roman" panose="02020603050405020304" pitchFamily="18" charset="0"/>
              </a:rPr>
              <a:t>ينمو الجزر بصورة جيدة في الترب الحامضية, إذ تؤدي زيادة الحموضة الى قلة الانتاج وقد تؤثر في نوعية الجذور, </a:t>
            </a:r>
            <a:endParaRPr lang="ar-IQ" sz="2400" dirty="0" smtClean="0">
              <a:latin typeface="Times New Roman" panose="02020603050405020304" pitchFamily="18" charset="0"/>
              <a:ea typeface="Times New Roman"/>
              <a:cs typeface="Times New Roman" panose="02020603050405020304" pitchFamily="18" charset="0"/>
            </a:endParaRP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وقد </a:t>
            </a:r>
            <a:r>
              <a:rPr lang="ar-IQ" sz="2400" dirty="0">
                <a:latin typeface="Times New Roman" panose="02020603050405020304" pitchFamily="18" charset="0"/>
                <a:ea typeface="Times New Roman"/>
                <a:cs typeface="Times New Roman" panose="02020603050405020304" pitchFamily="18" charset="0"/>
              </a:rPr>
              <a:t>وجد ان اعلى حاصل كان عند درجة حموضة 6,5 مقارنة بدرجة خمسة, وعموما فان انسب درجة حموضة لنمو وانتاج الجزر تتراوح بين 6,5 – 7 </a:t>
            </a:r>
            <a:r>
              <a:rPr lang="ar-IQ" sz="2400" dirty="0" smtClean="0">
                <a:latin typeface="Times New Roman" panose="02020603050405020304" pitchFamily="18" charset="0"/>
                <a:ea typeface="Times New Roman"/>
                <a:cs typeface="Times New Roman" panose="02020603050405020304" pitchFamily="18" charset="0"/>
              </a:rPr>
              <a:t>.</a:t>
            </a: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 </a:t>
            </a:r>
            <a:r>
              <a:rPr lang="ar-IQ" sz="2400" dirty="0">
                <a:latin typeface="Times New Roman" panose="02020603050405020304" pitchFamily="18" charset="0"/>
                <a:ea typeface="Times New Roman"/>
                <a:cs typeface="Times New Roman" panose="02020603050405020304" pitchFamily="18" charset="0"/>
              </a:rPr>
              <a:t>يعد الجزر من الخضراوات الشديدة الحساسية ضد تلوث الجو بثاني اوكسيد الكبريت</a:t>
            </a:r>
            <a:r>
              <a:rPr lang="ar-IQ" sz="2400" dirty="0" smtClean="0">
                <a:latin typeface="Times New Roman" panose="02020603050405020304" pitchFamily="18" charset="0"/>
                <a:ea typeface="Times New Roman"/>
                <a:cs typeface="Times New Roman" panose="02020603050405020304" pitchFamily="18" charset="0"/>
              </a:rPr>
              <a:t>......... يتبع</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18408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lvl="0" algn="just" rtl="1">
              <a:lnSpc>
                <a:spcPct val="115000"/>
              </a:lnSpc>
              <a:spcBef>
                <a:spcPts val="0"/>
              </a:spcBef>
              <a:buFont typeface="Wingdings" panose="05000000000000000000" pitchFamily="2" charset="2"/>
              <a:buChar char="Ø"/>
              <a:tabLst>
                <a:tab pos="457200" algn="l"/>
              </a:tabLst>
            </a:pPr>
            <a:r>
              <a:rPr lang="ar-IQ" sz="2400" b="1" dirty="0">
                <a:solidFill>
                  <a:srgbClr val="C00000"/>
                </a:solidFill>
                <a:latin typeface="Times New Roman"/>
                <a:ea typeface="Times New Roman"/>
                <a:cs typeface="Times New Roman"/>
              </a:rPr>
              <a:t>التكاثر وكمية التقاوي ومواعيد وطريقة الزراعة والخف والترقيع</a:t>
            </a:r>
            <a:endParaRPr lang="en-US" sz="2400" dirty="0">
              <a:solidFill>
                <a:srgbClr val="C00000"/>
              </a:solidFill>
              <a:latin typeface="Times New Roman"/>
              <a:ea typeface="Times New Roman"/>
            </a:endParaRPr>
          </a:p>
          <a:p>
            <a:pPr algn="just" rtl="1">
              <a:buFont typeface="Wingdings"/>
              <a:buChar char="§"/>
            </a:pPr>
            <a:r>
              <a:rPr lang="ar-IQ" sz="2400" b="1" dirty="0" smtClean="0">
                <a:solidFill>
                  <a:schemeClr val="accent6">
                    <a:lumMod val="75000"/>
                  </a:schemeClr>
                </a:solidFill>
                <a:ea typeface="Times New Roman"/>
                <a:cs typeface="Times New Roman"/>
              </a:rPr>
              <a:t>يتكاثر</a:t>
            </a:r>
            <a:r>
              <a:rPr lang="ar-IQ" sz="2400" dirty="0" smtClean="0">
                <a:solidFill>
                  <a:schemeClr val="accent6">
                    <a:lumMod val="75000"/>
                  </a:schemeClr>
                </a:solidFill>
                <a:ea typeface="Times New Roman"/>
                <a:cs typeface="Times New Roman"/>
              </a:rPr>
              <a:t> </a:t>
            </a:r>
            <a:r>
              <a:rPr lang="ar-IQ" sz="2400" dirty="0">
                <a:ea typeface="Times New Roman"/>
                <a:cs typeface="Times New Roman"/>
              </a:rPr>
              <a:t>الجزر بالبذور التي تزرع  مباشرة في الحقل ابتداءا من شهر اب الى كانون الاول حسب ظروف المنطقة وموقعها. </a:t>
            </a:r>
            <a:endParaRPr lang="ar-IQ" sz="2400" dirty="0" smtClean="0">
              <a:ea typeface="Times New Roman"/>
              <a:cs typeface="Times New Roman"/>
            </a:endParaRPr>
          </a:p>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يحتوي </a:t>
            </a:r>
            <a:r>
              <a:rPr lang="ar-IQ" sz="2400" dirty="0">
                <a:ea typeface="Times New Roman"/>
                <a:cs typeface="Times New Roman"/>
              </a:rPr>
              <a:t>الغرام على 800 بذرة, ويحتاج الدونم 3 – 4 كغم. </a:t>
            </a:r>
            <a:endParaRPr lang="ar-IQ" sz="2400" dirty="0" smtClean="0">
              <a:ea typeface="Times New Roman"/>
              <a:cs typeface="Times New Roman"/>
            </a:endParaRPr>
          </a:p>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بما </a:t>
            </a:r>
            <a:r>
              <a:rPr lang="ar-IQ" sz="2400" dirty="0">
                <a:ea typeface="Times New Roman"/>
                <a:cs typeface="Times New Roman"/>
              </a:rPr>
              <a:t>ان بذور الجزر صغيرة ونمو بادراته بطئ, لذا يجب تحضير الارض جيدا وذلك بحراثتها حراثة عميقة تتراوح بين 20 – 25سم مع ازالة الحصى, لان التركيب الردئ للتربة ووجود الحصى يعطي جذورا مشوهة الشكل, </a:t>
            </a:r>
            <a:endParaRPr lang="ar-IQ" sz="2400" dirty="0" smtClean="0">
              <a:ea typeface="Times New Roman"/>
              <a:cs typeface="Times New Roman"/>
            </a:endParaRPr>
          </a:p>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وبعد </a:t>
            </a:r>
            <a:r>
              <a:rPr lang="ar-IQ" sz="2400" dirty="0">
                <a:ea typeface="Times New Roman"/>
                <a:cs typeface="Times New Roman"/>
              </a:rPr>
              <a:t>تحضير الارض تقسم الى مروز على ابعاد 70 سم بين مرز واخر, </a:t>
            </a:r>
            <a:endParaRPr lang="ar-IQ" sz="2400" dirty="0" smtClean="0">
              <a:ea typeface="Times New Roman"/>
              <a:cs typeface="Times New Roman"/>
            </a:endParaRPr>
          </a:p>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يروى </a:t>
            </a:r>
            <a:r>
              <a:rPr lang="ar-IQ" sz="2400" dirty="0">
                <a:ea typeface="Times New Roman"/>
                <a:cs typeface="Times New Roman"/>
              </a:rPr>
              <a:t>الحقل ليجف جفافا مناسبا وبعد ذلك تزرع البذور على جهتي المرز في سطور على عمق 1 – 2 سم ثم تغطى البذور بتربة المرز غطاءا خفيفا ثم يروى الحقل.</a:t>
            </a:r>
            <a:endParaRPr lang="en-US" sz="2400" dirty="0"/>
          </a:p>
        </p:txBody>
      </p:sp>
    </p:spTree>
    <p:extLst>
      <p:ext uri="{BB962C8B-B14F-4D97-AF65-F5344CB8AC3E}">
        <p14:creationId xmlns:p14="http://schemas.microsoft.com/office/powerpoint/2010/main" val="325833947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3812"/>
            <a:ext cx="8229600" cy="6910388"/>
          </a:xfrm>
        </p:spPr>
        <p:txBody>
          <a:bodyPr>
            <a:normAutofit/>
          </a:bodyPr>
          <a:lstStyle/>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ان </a:t>
            </a:r>
            <a:r>
              <a:rPr lang="ar-IQ" sz="2400" dirty="0">
                <a:latin typeface="Times New Roman"/>
                <a:ea typeface="Times New Roman"/>
                <a:cs typeface="Times New Roman"/>
              </a:rPr>
              <a:t>الحصول على كثافة جيدة من نبات الجزر تعد من المشاكل الرئيسة في انتاج هذا المحصول,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واذا </a:t>
            </a:r>
            <a:r>
              <a:rPr lang="ar-IQ" sz="2400" dirty="0">
                <a:latin typeface="Times New Roman"/>
                <a:ea typeface="Times New Roman"/>
                <a:cs typeface="Times New Roman"/>
              </a:rPr>
              <a:t>استثنينا حالة توفر الماء فان الهدف الرئيس هو تحضير مرقد متماسك ومنعم جيدا الذي يساعد بصورة سريعة على ايصال رطوبة التربة من الاعماق السفلى الى البذور النابتة ولا تتجمع فيه المياه  ولاتتصلب قشرته </a:t>
            </a:r>
            <a:r>
              <a:rPr lang="en-US" sz="2400" dirty="0">
                <a:solidFill>
                  <a:schemeClr val="accent1">
                    <a:lumMod val="75000"/>
                  </a:schemeClr>
                </a:solidFill>
                <a:latin typeface="Times New Roman"/>
                <a:ea typeface="Times New Roman"/>
                <a:cs typeface="Times New Roman"/>
              </a:rPr>
              <a:t>Crust</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بعد سقوط امطار غزيرة,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كما </a:t>
            </a:r>
            <a:r>
              <a:rPr lang="ar-IQ" sz="2400" dirty="0">
                <a:latin typeface="Times New Roman"/>
                <a:ea typeface="Times New Roman"/>
                <a:cs typeface="Times New Roman"/>
              </a:rPr>
              <a:t>ان عمليات الحراثة يجب ان تجرى عندما تكون التربة ذات رطوبة  مناسبة ويجب تقليل عدد الحراثات الى الحد الادنى, لان الحراثة الزائدة تؤثر في تركيب التربة ويزداد تصلب قشرتها.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يزرع </a:t>
            </a:r>
            <a:r>
              <a:rPr lang="ar-IQ" sz="2400" dirty="0">
                <a:latin typeface="Times New Roman"/>
                <a:ea typeface="Times New Roman"/>
                <a:cs typeface="Times New Roman"/>
              </a:rPr>
              <a:t>الجزر </a:t>
            </a:r>
            <a:r>
              <a:rPr lang="ar-IQ" sz="2400" b="1" dirty="0">
                <a:solidFill>
                  <a:schemeClr val="accent6">
                    <a:lumMod val="75000"/>
                  </a:schemeClr>
                </a:solidFill>
                <a:latin typeface="Times New Roman"/>
                <a:ea typeface="Times New Roman"/>
                <a:cs typeface="Times New Roman"/>
              </a:rPr>
              <a:t>بعدة  طرق</a:t>
            </a:r>
            <a:r>
              <a:rPr lang="ar-IQ" sz="2400" dirty="0">
                <a:solidFill>
                  <a:schemeClr val="accent6">
                    <a:lumMod val="75000"/>
                  </a:schemeClr>
                </a:solidFill>
                <a:latin typeface="Times New Roman"/>
                <a:ea typeface="Times New Roman"/>
                <a:cs typeface="Times New Roman"/>
              </a:rPr>
              <a:t>  </a:t>
            </a:r>
            <a:r>
              <a:rPr lang="ar-IQ" sz="2400" dirty="0">
                <a:latin typeface="Times New Roman"/>
                <a:ea typeface="Times New Roman"/>
                <a:cs typeface="Times New Roman"/>
              </a:rPr>
              <a:t>على خطوط او مروز او مساطب في حزم </a:t>
            </a:r>
            <a:r>
              <a:rPr lang="en-US" sz="2400" dirty="0">
                <a:solidFill>
                  <a:schemeClr val="accent1">
                    <a:lumMod val="75000"/>
                  </a:schemeClr>
                </a:solidFill>
                <a:latin typeface="Times New Roman"/>
                <a:ea typeface="Times New Roman"/>
                <a:cs typeface="Times New Roman"/>
              </a:rPr>
              <a:t>Bands</a:t>
            </a:r>
            <a:r>
              <a:rPr lang="en-US" sz="2400" dirty="0">
                <a:latin typeface="Times New Roman"/>
                <a:ea typeface="Times New Roman"/>
                <a:cs typeface="Times New Roman"/>
              </a:rPr>
              <a:t> </a:t>
            </a:r>
            <a:r>
              <a:rPr lang="ar-IQ" sz="2400" dirty="0">
                <a:latin typeface="Times New Roman"/>
                <a:ea typeface="Times New Roman"/>
                <a:cs typeface="Times New Roman"/>
              </a:rPr>
              <a:t> وبمسافات زراعة مختلفة وفي العراق  يزرع في الواح نثرا او على خطوط.</a:t>
            </a:r>
            <a:endParaRPr lang="en-US" sz="2400" dirty="0">
              <a:latin typeface="Times New Roman"/>
              <a:ea typeface="Times New Roman"/>
            </a:endParaRPr>
          </a:p>
          <a:p>
            <a:pPr marL="0" indent="0" algn="just">
              <a:buNone/>
            </a:pPr>
            <a:endParaRPr lang="en-US" sz="2400" dirty="0"/>
          </a:p>
        </p:txBody>
      </p:sp>
    </p:spTree>
    <p:extLst>
      <p:ext uri="{BB962C8B-B14F-4D97-AF65-F5344CB8AC3E}">
        <p14:creationId xmlns:p14="http://schemas.microsoft.com/office/powerpoint/2010/main" val="374069809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marR="0" algn="just" rtl="1">
              <a:lnSpc>
                <a:spcPct val="115000"/>
              </a:lnSpc>
              <a:spcBef>
                <a:spcPts val="0"/>
              </a:spcBef>
              <a:spcAft>
                <a:spcPts val="0"/>
              </a:spcAft>
              <a:buFont typeface="Wingdings"/>
              <a:buChar char="§"/>
            </a:pPr>
            <a:r>
              <a:rPr lang="ar-IQ" sz="2400" b="1" dirty="0" smtClean="0">
                <a:solidFill>
                  <a:schemeClr val="accent6">
                    <a:lumMod val="75000"/>
                  </a:schemeClr>
                </a:solidFill>
                <a:latin typeface="Times New Roman"/>
                <a:ea typeface="Times New Roman"/>
                <a:cs typeface="Times New Roman"/>
              </a:rPr>
              <a:t>تخف</a:t>
            </a:r>
            <a:r>
              <a:rPr lang="ar-IQ" sz="2400" dirty="0" smtClean="0">
                <a:solidFill>
                  <a:schemeClr val="accent6">
                    <a:lumMod val="75000"/>
                  </a:schemeClr>
                </a:solidFill>
                <a:latin typeface="Times New Roman"/>
                <a:ea typeface="Times New Roman"/>
                <a:cs typeface="Times New Roman"/>
              </a:rPr>
              <a:t> </a:t>
            </a:r>
            <a:r>
              <a:rPr lang="ar-IQ" sz="2400" dirty="0">
                <a:latin typeface="Times New Roman"/>
                <a:ea typeface="Times New Roman"/>
                <a:cs typeface="Times New Roman"/>
              </a:rPr>
              <a:t>النباتات بعد الانبات خاصة عند عدم استعمال كمية مناسبة من التقاوي ويكون الخف على مسافة 5 سم بين نبات واخر وذلك  لتقليل التنافس  بينها  على المواد الغذائية والضوء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كما </a:t>
            </a:r>
            <a:r>
              <a:rPr lang="ar-IQ" sz="2400" dirty="0">
                <a:latin typeface="Times New Roman"/>
                <a:ea typeface="Times New Roman"/>
                <a:cs typeface="Times New Roman"/>
              </a:rPr>
              <a:t>ان تركها بدون خف يؤدي الى عدم وصول الجذور الى الحجم </a:t>
            </a:r>
            <a:r>
              <a:rPr lang="ar-IQ" sz="2400" dirty="0" smtClean="0">
                <a:latin typeface="Times New Roman"/>
                <a:ea typeface="Times New Roman"/>
                <a:cs typeface="Times New Roman"/>
              </a:rPr>
              <a:t>المناسب.</a:t>
            </a: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ونادرا </a:t>
            </a:r>
            <a:r>
              <a:rPr lang="ar-IQ" sz="2400" dirty="0">
                <a:latin typeface="Times New Roman"/>
                <a:ea typeface="Times New Roman"/>
                <a:cs typeface="Times New Roman"/>
              </a:rPr>
              <a:t>ما يجرى الخف يدويا عند الانتاج التجاري للجزر لأنه متعب ومكلف كثيرا,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بينت </a:t>
            </a:r>
            <a:r>
              <a:rPr lang="ar-IQ" sz="2400" dirty="0">
                <a:latin typeface="Times New Roman"/>
                <a:ea typeface="Times New Roman"/>
                <a:cs typeface="Times New Roman"/>
              </a:rPr>
              <a:t>الدراسات ان تقليل مسافة الزراعة عند زراعة البذور على مسافات مختلفة هي 5 و 10 و 15 سم بين النباتات ادى الى انخفاض معنوي في الوزن الطري والجاف للنمو الخضري ومعدل وزن الجذر الواحد,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الا </a:t>
            </a:r>
            <a:r>
              <a:rPr lang="ar-IQ" sz="2400" dirty="0">
                <a:latin typeface="Times New Roman"/>
                <a:ea typeface="Times New Roman"/>
                <a:cs typeface="Times New Roman"/>
              </a:rPr>
              <a:t>انه ادى الى زيادة معنوية في حاصل الجذور الكلي</a:t>
            </a:r>
            <a:r>
              <a:rPr lang="ar-IQ" sz="2400" dirty="0" smtClean="0">
                <a:latin typeface="Times New Roman"/>
                <a:ea typeface="Times New Roman"/>
                <a:cs typeface="Times New Roman"/>
              </a:rPr>
              <a:t>,</a:t>
            </a:r>
          </a:p>
        </p:txBody>
      </p:sp>
    </p:spTree>
    <p:extLst>
      <p:ext uri="{BB962C8B-B14F-4D97-AF65-F5344CB8AC3E}">
        <p14:creationId xmlns:p14="http://schemas.microsoft.com/office/powerpoint/2010/main" val="191377824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في </a:t>
            </a:r>
            <a:r>
              <a:rPr lang="ar-IQ" sz="2400" dirty="0">
                <a:latin typeface="Times New Roman"/>
                <a:ea typeface="Times New Roman"/>
                <a:cs typeface="Times New Roman"/>
              </a:rPr>
              <a:t>حين ادت زيادة مسافة الزراعة الى زيادة معنوية في محتوى الجذور من البيتاكاروتين والسكريات المختزلة وغير المختزلة,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ولم </a:t>
            </a:r>
            <a:r>
              <a:rPr lang="ar-IQ" sz="2400" dirty="0">
                <a:latin typeface="Times New Roman"/>
                <a:ea typeface="Times New Roman"/>
                <a:cs typeface="Times New Roman"/>
              </a:rPr>
              <a:t>تؤثر مسافة الزراعة في النسبة المئوية للجذور المتفرعة والجذور ذات الكامبيوم الاخضر وكذلك على نسبة القلب الى القشرة </a:t>
            </a:r>
            <a:r>
              <a:rPr lang="en-US" sz="2400" dirty="0">
                <a:solidFill>
                  <a:schemeClr val="accent1">
                    <a:lumMod val="75000"/>
                  </a:schemeClr>
                </a:solidFill>
                <a:latin typeface="Times New Roman"/>
                <a:ea typeface="Times New Roman"/>
                <a:cs typeface="Times New Roman"/>
              </a:rPr>
              <a:t>Core</a:t>
            </a:r>
            <a:r>
              <a:rPr lang="en-US" sz="2400" dirty="0">
                <a:latin typeface="Times New Roman"/>
                <a:ea typeface="Times New Roman"/>
                <a:cs typeface="Times New Roman"/>
              </a:rPr>
              <a:t> </a:t>
            </a:r>
            <a:r>
              <a:rPr lang="ar-IQ" sz="2400" dirty="0">
                <a:latin typeface="Times New Roman"/>
                <a:ea typeface="Times New Roman"/>
                <a:cs typeface="Times New Roman"/>
              </a:rPr>
              <a:t>:</a:t>
            </a:r>
            <a:r>
              <a:rPr lang="en-US" sz="2400" dirty="0">
                <a:solidFill>
                  <a:schemeClr val="accent1">
                    <a:lumMod val="75000"/>
                  </a:schemeClr>
                </a:solidFill>
                <a:latin typeface="Times New Roman"/>
                <a:ea typeface="Times New Roman"/>
                <a:cs typeface="Times New Roman"/>
              </a:rPr>
              <a:t>Cortex</a:t>
            </a:r>
            <a:r>
              <a:rPr lang="ar-IQ" sz="2400" dirty="0">
                <a:latin typeface="Times New Roman"/>
                <a:ea typeface="Times New Roman"/>
                <a:cs typeface="Times New Roman"/>
              </a:rPr>
              <a:t> واخضرار القمة.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تتم </a:t>
            </a:r>
            <a:r>
              <a:rPr lang="ar-IQ" sz="2400" b="1" dirty="0">
                <a:solidFill>
                  <a:schemeClr val="accent6">
                    <a:lumMod val="75000"/>
                  </a:schemeClr>
                </a:solidFill>
                <a:latin typeface="Times New Roman"/>
                <a:ea typeface="Times New Roman"/>
                <a:cs typeface="Times New Roman"/>
              </a:rPr>
              <a:t>عملية الترقيع </a:t>
            </a:r>
            <a:r>
              <a:rPr lang="ar-IQ" sz="2400" dirty="0">
                <a:latin typeface="Times New Roman"/>
                <a:ea typeface="Times New Roman"/>
                <a:cs typeface="Times New Roman"/>
              </a:rPr>
              <a:t>بالنباتات المخفوفة  بوجود الماء, الا انه  تبين عدم صلاحية الترقيع لان الجذور الناتجة بهذه الطريقة  كانت مشوهة جدا وغير مقبولة على النطاق التجاري</a:t>
            </a:r>
            <a:r>
              <a:rPr lang="ar-IQ" sz="2400" dirty="0" smtClean="0">
                <a:latin typeface="Times New Roman"/>
                <a:ea typeface="Times New Roman"/>
                <a:cs typeface="Times New Roman"/>
              </a:rPr>
              <a:t>........ يتبع </a:t>
            </a:r>
            <a:endParaRPr lang="en-US" sz="2400" dirty="0"/>
          </a:p>
        </p:txBody>
      </p:sp>
    </p:spTree>
    <p:extLst>
      <p:ext uri="{BB962C8B-B14F-4D97-AF65-F5344CB8AC3E}">
        <p14:creationId xmlns:p14="http://schemas.microsoft.com/office/powerpoint/2010/main" val="55127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Autofit/>
          </a:bodyPr>
          <a:lstStyle/>
          <a:p>
            <a:pPr lvl="0" algn="just" rtl="1">
              <a:lnSpc>
                <a:spcPct val="115000"/>
              </a:lnSpc>
              <a:buFont typeface="Wingdings" panose="05000000000000000000" pitchFamily="2" charset="2"/>
              <a:buChar char="Ø"/>
              <a:tabLst>
                <a:tab pos="457200" algn="l"/>
              </a:tabLst>
            </a:pPr>
            <a:r>
              <a:rPr lang="ar-IQ" sz="2400" b="1" dirty="0">
                <a:solidFill>
                  <a:srgbClr val="C00000"/>
                </a:solidFill>
                <a:latin typeface="Times New Roman"/>
                <a:cs typeface="Times New Roman"/>
              </a:rPr>
              <a:t>التسميد</a:t>
            </a:r>
            <a:endParaRPr lang="en-US" sz="2400" dirty="0">
              <a:solidFill>
                <a:srgbClr val="C00000"/>
              </a:solidFill>
            </a:endParaRPr>
          </a:p>
          <a:p>
            <a:pPr marL="357188" indent="-357188" algn="just" rtl="1">
              <a:lnSpc>
                <a:spcPct val="115000"/>
              </a:lnSpc>
              <a:buFont typeface="Wingdings"/>
              <a:buChar char="§"/>
            </a:pPr>
            <a:r>
              <a:rPr lang="ar-IQ" sz="2400" dirty="0" smtClean="0">
                <a:latin typeface="Times New Roman"/>
                <a:cs typeface="Times New Roman"/>
              </a:rPr>
              <a:t>يحتاج </a:t>
            </a:r>
            <a:r>
              <a:rPr lang="ar-IQ" sz="2400" dirty="0">
                <a:latin typeface="Times New Roman"/>
                <a:cs typeface="Times New Roman"/>
              </a:rPr>
              <a:t>الجزر الى كمية عالية من الـبوتاسيوم  لذلك فهو يعد من المحاصيل المجهدة  للتربة </a:t>
            </a:r>
            <a:endParaRPr lang="ar-IQ" sz="2400" dirty="0" smtClean="0">
              <a:latin typeface="Times New Roman"/>
              <a:cs typeface="Times New Roman"/>
            </a:endParaRPr>
          </a:p>
          <a:p>
            <a:pPr marL="357188" indent="-357188" algn="just" rtl="1">
              <a:lnSpc>
                <a:spcPct val="115000"/>
              </a:lnSpc>
              <a:buFont typeface="Wingdings"/>
              <a:buChar char="§"/>
            </a:pPr>
            <a:r>
              <a:rPr lang="ar-IQ" sz="2400" dirty="0" smtClean="0">
                <a:latin typeface="Times New Roman"/>
                <a:cs typeface="Times New Roman"/>
              </a:rPr>
              <a:t>وينصح </a:t>
            </a:r>
            <a:r>
              <a:rPr lang="ar-IQ" sz="2400" dirty="0">
                <a:latin typeface="Times New Roman"/>
                <a:cs typeface="Times New Roman"/>
              </a:rPr>
              <a:t>عند تحضير الارض اضافة 10 م</a:t>
            </a:r>
            <a:r>
              <a:rPr lang="ar-IQ" sz="2400" baseline="30000" dirty="0">
                <a:latin typeface="Times New Roman"/>
                <a:cs typeface="Times New Roman"/>
              </a:rPr>
              <a:t>3</a:t>
            </a:r>
            <a:r>
              <a:rPr lang="ar-IQ" sz="2400" dirty="0">
                <a:latin typeface="Times New Roman"/>
                <a:cs typeface="Times New Roman"/>
              </a:rPr>
              <a:t> من السماد الحيواني المتحلل وتجنب اضافة السماد غير المتحلل لأنه يؤدي الى انتاج جذور خشنة الملمس وكثيرة التفرعات</a:t>
            </a:r>
            <a:r>
              <a:rPr lang="ar-IQ" sz="2400" dirty="0" smtClean="0">
                <a:latin typeface="Times New Roman"/>
                <a:cs typeface="Times New Roman"/>
              </a:rPr>
              <a:t>,</a:t>
            </a:r>
          </a:p>
          <a:p>
            <a:pPr marL="357188" indent="-357188" algn="just" rtl="1">
              <a:lnSpc>
                <a:spcPct val="115000"/>
              </a:lnSpc>
              <a:buFont typeface="Wingdings"/>
              <a:buChar char="§"/>
            </a:pPr>
            <a:r>
              <a:rPr lang="ar-IQ" sz="2400" dirty="0" smtClean="0">
                <a:latin typeface="Times New Roman"/>
                <a:cs typeface="Times New Roman"/>
              </a:rPr>
              <a:t> </a:t>
            </a:r>
            <a:r>
              <a:rPr lang="ar-IQ" sz="2400" dirty="0">
                <a:latin typeface="Times New Roman"/>
                <a:cs typeface="Times New Roman"/>
              </a:rPr>
              <a:t>اما السماد الكيمياوي فينصح باضافة 60 كغم دونم</a:t>
            </a:r>
            <a:r>
              <a:rPr lang="ar-IQ" sz="2400" baseline="30000" dirty="0">
                <a:latin typeface="Times New Roman"/>
                <a:cs typeface="Times New Roman"/>
              </a:rPr>
              <a:t>-1</a:t>
            </a:r>
            <a:r>
              <a:rPr lang="ar-IQ" sz="2400" dirty="0">
                <a:latin typeface="Times New Roman"/>
                <a:cs typeface="Times New Roman"/>
              </a:rPr>
              <a:t> سوبرفوسفات عند تحضير التربة والتقسيم الى مروز على ان تضاف الكمية ذاتها بعد شهر من الزراعة</a:t>
            </a:r>
            <a:r>
              <a:rPr lang="ar-IQ" sz="2400" dirty="0" smtClean="0">
                <a:latin typeface="Times New Roman"/>
                <a:cs typeface="Times New Roman"/>
              </a:rPr>
              <a:t>,</a:t>
            </a:r>
          </a:p>
          <a:p>
            <a:pPr marL="357188" indent="-357188" algn="just" rtl="1">
              <a:lnSpc>
                <a:spcPct val="115000"/>
              </a:lnSpc>
              <a:buFont typeface="Wingdings"/>
              <a:buChar char="§"/>
            </a:pPr>
            <a:r>
              <a:rPr lang="ar-IQ" sz="2400" dirty="0" smtClean="0">
                <a:latin typeface="Times New Roman"/>
                <a:cs typeface="Times New Roman"/>
              </a:rPr>
              <a:t> </a:t>
            </a:r>
            <a:r>
              <a:rPr lang="ar-IQ" sz="2400" dirty="0">
                <a:latin typeface="Times New Roman"/>
                <a:cs typeface="Times New Roman"/>
              </a:rPr>
              <a:t>اما عنصر البوتاسيوم فيضاف بمقدار 180 كغم من كبريتات البوتاسيوم </a:t>
            </a:r>
            <a:r>
              <a:rPr lang="ar-IQ" sz="2400" dirty="0" smtClean="0">
                <a:latin typeface="Times New Roman"/>
                <a:cs typeface="Times New Roman"/>
              </a:rPr>
              <a:t>على </a:t>
            </a:r>
            <a:r>
              <a:rPr lang="ar-IQ" sz="2400" dirty="0">
                <a:latin typeface="Times New Roman"/>
                <a:cs typeface="Times New Roman"/>
              </a:rPr>
              <a:t>دفعتين الاولى  قبل  الزراعة والثانية بعد 45 يوما″ من الزراعة </a:t>
            </a:r>
            <a:endParaRPr lang="ar-IQ" sz="2400" dirty="0" smtClean="0">
              <a:latin typeface="Times New Roman"/>
              <a:cs typeface="Times New Roman"/>
            </a:endParaRPr>
          </a:p>
          <a:p>
            <a:pPr marL="357188" indent="-357188" algn="just" rtl="1">
              <a:lnSpc>
                <a:spcPct val="115000"/>
              </a:lnSpc>
              <a:buFont typeface="Wingdings"/>
              <a:buChar char="§"/>
            </a:pPr>
            <a:r>
              <a:rPr lang="ar-IQ" sz="2400" dirty="0" smtClean="0">
                <a:latin typeface="Times New Roman"/>
                <a:cs typeface="Times New Roman"/>
              </a:rPr>
              <a:t>كما </a:t>
            </a:r>
            <a:r>
              <a:rPr lang="ar-IQ" sz="2400" dirty="0">
                <a:latin typeface="Times New Roman"/>
                <a:cs typeface="Times New Roman"/>
              </a:rPr>
              <a:t>يضاف بعد شهرين من الاضافة الثانية 60 كغم من نترات الكالسيوم</a:t>
            </a:r>
            <a:r>
              <a:rPr lang="ar-IQ" sz="2400" dirty="0" smtClean="0">
                <a:latin typeface="Times New Roman"/>
                <a:cs typeface="Times New Roman"/>
              </a:rPr>
              <a:t>,</a:t>
            </a:r>
          </a:p>
          <a:p>
            <a:pPr marL="357188" indent="-357188" algn="just" rtl="1">
              <a:lnSpc>
                <a:spcPct val="115000"/>
              </a:lnSpc>
              <a:buFont typeface="Wingdings"/>
              <a:buChar char="§"/>
            </a:pPr>
            <a:r>
              <a:rPr lang="ar-IQ" sz="2400" dirty="0" smtClean="0">
                <a:latin typeface="Times New Roman"/>
                <a:cs typeface="Times New Roman"/>
              </a:rPr>
              <a:t>  </a:t>
            </a:r>
            <a:r>
              <a:rPr lang="ar-IQ" sz="2400" dirty="0">
                <a:latin typeface="Times New Roman"/>
                <a:cs typeface="Times New Roman"/>
              </a:rPr>
              <a:t>ويجب  تجنب اضافة كميات كبيرة من النتروجين لتجنب  تشجيع النمو الخضري الزائد</a:t>
            </a:r>
            <a:r>
              <a:rPr lang="ar-IQ" sz="2400" dirty="0" smtClean="0">
                <a:latin typeface="Times New Roman"/>
                <a:cs typeface="Times New Roman"/>
              </a:rPr>
              <a:t>.......... يتبع</a:t>
            </a:r>
            <a:endParaRPr lang="en-US" sz="2400" dirty="0"/>
          </a:p>
          <a:p>
            <a:pPr marL="0" indent="0">
              <a:buNone/>
            </a:pPr>
            <a:endParaRPr lang="en-US" sz="2400" dirty="0"/>
          </a:p>
        </p:txBody>
      </p:sp>
    </p:spTree>
    <p:extLst>
      <p:ext uri="{BB962C8B-B14F-4D97-AF65-F5344CB8AC3E}">
        <p14:creationId xmlns:p14="http://schemas.microsoft.com/office/powerpoint/2010/main" val="428675217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477000"/>
          </a:xfrm>
        </p:spPr>
        <p:txBody>
          <a:bodyPr>
            <a:noAutofit/>
          </a:bodyPr>
          <a:lstStyle/>
          <a:p>
            <a:pPr lvl="0" algn="just" rtl="1">
              <a:lnSpc>
                <a:spcPct val="115000"/>
              </a:lnSpc>
              <a:spcBef>
                <a:spcPts val="0"/>
              </a:spcBef>
              <a:buFont typeface="Wingdings" panose="05000000000000000000" pitchFamily="2" charset="2"/>
              <a:buChar char="Ø"/>
              <a:tabLst>
                <a:tab pos="457200" algn="l"/>
              </a:tabLst>
            </a:pPr>
            <a:r>
              <a:rPr lang="ar-IQ" sz="2400" b="1" dirty="0">
                <a:solidFill>
                  <a:srgbClr val="C00000"/>
                </a:solidFill>
                <a:latin typeface="Times New Roman"/>
                <a:ea typeface="Times New Roman"/>
                <a:cs typeface="+mj-cs"/>
              </a:rPr>
              <a:t>الري</a:t>
            </a:r>
            <a:endParaRPr lang="en-US" sz="2400" dirty="0">
              <a:solidFill>
                <a:srgbClr val="C00000"/>
              </a:solidFill>
              <a:latin typeface="Times New Roman"/>
              <a:ea typeface="Times New Roman"/>
              <a:cs typeface="+mj-cs"/>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mj-cs"/>
              </a:rPr>
              <a:t>تحتاج </a:t>
            </a:r>
            <a:r>
              <a:rPr lang="ar-IQ" sz="2400" dirty="0">
                <a:latin typeface="Times New Roman"/>
                <a:ea typeface="Times New Roman"/>
                <a:cs typeface="+mj-cs"/>
              </a:rPr>
              <a:t>نباتات الجزر الى كمية كافية من مياه الري ويجب ان تكون موزعة بشكل منتظم خلال الموسم لانه يجب توفر الرطوبة المستمرة طيلة فترة النمو خاصة اثناء الفترة الحرجة المتمثلة في وقت اكتمال نمو ونضج الجذور. </a:t>
            </a:r>
            <a:endParaRPr lang="ar-IQ" sz="2400" dirty="0" smtClean="0">
              <a:latin typeface="Times New Roman"/>
              <a:ea typeface="Times New Roman"/>
              <a:cs typeface="+mj-cs"/>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mj-cs"/>
              </a:rPr>
              <a:t>ينصح </a:t>
            </a:r>
            <a:r>
              <a:rPr lang="ar-IQ" sz="2400" dirty="0">
                <a:latin typeface="Times New Roman"/>
                <a:ea typeface="Times New Roman"/>
                <a:cs typeface="+mj-cs"/>
              </a:rPr>
              <a:t>بسقي النباتات بعد الزراعة مباشرة وتحدد فترات الري حسب نوع التربة والظروف الجوية في المنطقة وحسب معدل التبخر وكذلك تعتمد على الامطار الساقطة وكمية  المياه  الموجودة  اصلا في </a:t>
            </a:r>
            <a:r>
              <a:rPr lang="ar-IQ" sz="2400" dirty="0" smtClean="0">
                <a:latin typeface="Times New Roman"/>
                <a:ea typeface="Times New Roman"/>
                <a:cs typeface="+mj-cs"/>
              </a:rPr>
              <a:t>التربة</a:t>
            </a:r>
          </a:p>
          <a:p>
            <a:pPr marR="0" algn="just" rtl="1">
              <a:lnSpc>
                <a:spcPct val="115000"/>
              </a:lnSpc>
              <a:spcBef>
                <a:spcPts val="0"/>
              </a:spcBef>
              <a:spcAft>
                <a:spcPts val="0"/>
              </a:spcAft>
              <a:buFont typeface="Wingdings"/>
              <a:buChar char="§"/>
            </a:pPr>
            <a:r>
              <a:rPr lang="ar-IQ" sz="2400" dirty="0" smtClean="0">
                <a:latin typeface="Times New Roman"/>
                <a:ea typeface="Times New Roman"/>
                <a:cs typeface="+mj-cs"/>
              </a:rPr>
              <a:t> </a:t>
            </a:r>
            <a:r>
              <a:rPr lang="ar-IQ" sz="2400" dirty="0">
                <a:latin typeface="Times New Roman"/>
                <a:ea typeface="Times New Roman"/>
                <a:cs typeface="+mj-cs"/>
              </a:rPr>
              <a:t>إذ تبين من خلال الدراسات ان الرطوبة  العالية في التربة تؤدي الى تلون الجذور بلون ردئ وقلة محتواها  من الكاروتين فضلا″ عن قلة تكون الجذور وان تكونت فانها تكون قصيرة وسميكة ولاذعة. </a:t>
            </a:r>
            <a:endParaRPr lang="ar-IQ" sz="2400" dirty="0" smtClean="0">
              <a:latin typeface="Times New Roman"/>
              <a:ea typeface="Times New Roman"/>
              <a:cs typeface="+mj-cs"/>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mj-cs"/>
              </a:rPr>
              <a:t>ومن </a:t>
            </a:r>
            <a:r>
              <a:rPr lang="ar-IQ" sz="2400" dirty="0">
                <a:latin typeface="Times New Roman"/>
                <a:ea typeface="Times New Roman"/>
                <a:cs typeface="+mj-cs"/>
              </a:rPr>
              <a:t>الضروري ري المحصول خلال الموسم الجاف لمنع توقف تكوين الجذور,  </a:t>
            </a:r>
            <a:endParaRPr lang="ar-IQ" sz="2400" dirty="0" smtClean="0">
              <a:latin typeface="Times New Roman"/>
              <a:ea typeface="Times New Roman"/>
              <a:cs typeface="+mj-cs"/>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mj-cs"/>
              </a:rPr>
              <a:t>كما </a:t>
            </a:r>
            <a:r>
              <a:rPr lang="ar-IQ" sz="2400" dirty="0">
                <a:latin typeface="Times New Roman"/>
                <a:ea typeface="Times New Roman"/>
                <a:cs typeface="+mj-cs"/>
              </a:rPr>
              <a:t>ان الجذور الناتجة  تحت  ظروف رطوبة التربة  القليلة تكون ذات  نكهة  قوية  ولاذعة</a:t>
            </a:r>
            <a:r>
              <a:rPr lang="ar-IQ" sz="2400" dirty="0" smtClean="0">
                <a:latin typeface="Times New Roman"/>
                <a:ea typeface="Times New Roman"/>
                <a:cs typeface="+mj-cs"/>
              </a:rPr>
              <a:t>........... يتبع</a:t>
            </a:r>
            <a:endParaRPr lang="en-US" sz="2400" dirty="0">
              <a:latin typeface="Times New Roman"/>
              <a:ea typeface="Times New Roman"/>
              <a:cs typeface="+mj-cs"/>
            </a:endParaRPr>
          </a:p>
          <a:p>
            <a:pPr marL="0" indent="0">
              <a:buNone/>
            </a:pPr>
            <a:endParaRPr lang="en-US" sz="2400" dirty="0">
              <a:cs typeface="+mj-cs"/>
            </a:endParaRPr>
          </a:p>
        </p:txBody>
      </p:sp>
    </p:spTree>
    <p:extLst>
      <p:ext uri="{BB962C8B-B14F-4D97-AF65-F5344CB8AC3E}">
        <p14:creationId xmlns:p14="http://schemas.microsoft.com/office/powerpoint/2010/main" val="402047325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pPr lvl="0" algn="just" rtl="1">
              <a:lnSpc>
                <a:spcPct val="115000"/>
              </a:lnSpc>
              <a:spcBef>
                <a:spcPts val="0"/>
              </a:spcBef>
              <a:buFont typeface="Wingdings" panose="05000000000000000000" pitchFamily="2" charset="2"/>
              <a:buChar char="Ø"/>
              <a:tabLst>
                <a:tab pos="457200" algn="l"/>
              </a:tabLst>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tabLst>
                <a:tab pos="457200" algn="l"/>
              </a:tabLst>
            </a:pPr>
            <a:r>
              <a:rPr lang="ar-IQ" sz="2400" b="1" dirty="0" smtClean="0">
                <a:solidFill>
                  <a:srgbClr val="C00000"/>
                </a:solidFill>
                <a:latin typeface="Times New Roman"/>
                <a:ea typeface="Times New Roman"/>
                <a:cs typeface="Times New Roman"/>
              </a:rPr>
              <a:t>العزق </a:t>
            </a:r>
            <a:r>
              <a:rPr lang="ar-IQ" sz="2400" b="1" dirty="0">
                <a:solidFill>
                  <a:srgbClr val="C00000"/>
                </a:solidFill>
                <a:latin typeface="Times New Roman"/>
                <a:ea typeface="Times New Roman"/>
                <a:cs typeface="Times New Roman"/>
              </a:rPr>
              <a:t>والتعشيب </a:t>
            </a:r>
            <a:endParaRPr lang="en-US" sz="24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يعد </a:t>
            </a:r>
            <a:r>
              <a:rPr lang="ar-IQ" sz="2400" dirty="0">
                <a:latin typeface="Times New Roman"/>
                <a:ea typeface="Times New Roman"/>
                <a:cs typeface="Times New Roman"/>
              </a:rPr>
              <a:t>نمو الادغال من المشاكل التي تعترض انتاج الجزر خاصة اذا كان انبات البذور بطئ فيكون نمو البادرات بطئ في المراحل الاولى وسبب </a:t>
            </a:r>
            <a:r>
              <a:rPr lang="ar-IQ" sz="2400" dirty="0" smtClean="0">
                <a:latin typeface="Times New Roman"/>
                <a:ea typeface="Times New Roman"/>
                <a:cs typeface="Times New Roman"/>
              </a:rPr>
              <a:t>ذلك</a:t>
            </a: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هو ان الادغال تنمو بصورة سريعة قبل نمو النباتات لذلك يجب ازالتها لتقليل التنافس الذي يسبب انخفاض الحاصل ونوعيته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كما </a:t>
            </a:r>
            <a:r>
              <a:rPr lang="ar-IQ" sz="2400" dirty="0">
                <a:latin typeface="Times New Roman"/>
                <a:ea typeface="Times New Roman"/>
                <a:cs typeface="Times New Roman"/>
              </a:rPr>
              <a:t>يعتمد عدد العزقات على كمية الحاصل الموجود ويجب ان يكون سطحيا″.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وعند </a:t>
            </a:r>
            <a:r>
              <a:rPr lang="ar-IQ" sz="2400" dirty="0">
                <a:latin typeface="Times New Roman"/>
                <a:ea typeface="Times New Roman"/>
                <a:cs typeface="Times New Roman"/>
              </a:rPr>
              <a:t>اجراء العزقة الاخيرة تؤخذ التربة من المروز لتغطية قمم الجذور لمنع اخضرارها,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وتستعمل </a:t>
            </a:r>
            <a:r>
              <a:rPr lang="ar-IQ" sz="2400" dirty="0">
                <a:latin typeface="Times New Roman"/>
                <a:ea typeface="Times New Roman"/>
                <a:cs typeface="Times New Roman"/>
              </a:rPr>
              <a:t>مبيدات الادغال احيانا لمكافحة الادغال في الجزر</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161074932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534400" cy="6324600"/>
          </a:xfrm>
        </p:spPr>
        <p:txBody>
          <a:bodyPr>
            <a:normAutofit fontScale="92500"/>
          </a:bodyPr>
          <a:lstStyle/>
          <a:p>
            <a:pPr lvl="0" algn="just" rtl="1">
              <a:lnSpc>
                <a:spcPct val="115000"/>
              </a:lnSpc>
              <a:spcBef>
                <a:spcPts val="0"/>
              </a:spcBef>
              <a:buFont typeface="Wingdings" panose="05000000000000000000" pitchFamily="2" charset="2"/>
              <a:buChar char="Ø"/>
              <a:tabLst>
                <a:tab pos="457200" algn="l"/>
              </a:tabLst>
            </a:pPr>
            <a:r>
              <a:rPr lang="ar-IQ" sz="3100" b="1" dirty="0">
                <a:solidFill>
                  <a:srgbClr val="C00000"/>
                </a:solidFill>
                <a:latin typeface="Times New Roman"/>
                <a:ea typeface="Times New Roman"/>
                <a:cs typeface="Times New Roman"/>
              </a:rPr>
              <a:t>الازهار والتلقيح</a:t>
            </a:r>
            <a:endParaRPr lang="en-US" sz="31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تحمل </a:t>
            </a:r>
            <a:r>
              <a:rPr lang="ar-IQ" sz="3100" dirty="0">
                <a:latin typeface="Times New Roman"/>
                <a:ea typeface="Times New Roman"/>
                <a:cs typeface="Times New Roman"/>
              </a:rPr>
              <a:t>الازهار في نورات زهرية خيمية ويكون تفتح الازهار على  شكل رتب تتفتح اولا نورات الرتب الاولى تليها الثانية والثالثة وهكذا. </a:t>
            </a:r>
            <a:endParaRPr lang="ar-IQ" sz="31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الازهار </a:t>
            </a:r>
            <a:r>
              <a:rPr lang="ar-IQ" sz="3100" dirty="0">
                <a:latin typeface="Times New Roman"/>
                <a:ea typeface="Times New Roman"/>
                <a:cs typeface="Times New Roman"/>
              </a:rPr>
              <a:t>خنثى صغيرة بيضاء بنفسجية. </a:t>
            </a:r>
            <a:endParaRPr lang="ar-IQ" sz="31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التلقيح </a:t>
            </a:r>
            <a:r>
              <a:rPr lang="ar-IQ" sz="3100" dirty="0">
                <a:latin typeface="Times New Roman"/>
                <a:ea typeface="Times New Roman"/>
                <a:cs typeface="Times New Roman"/>
              </a:rPr>
              <a:t>خلطي بواسطة  الحشرات. </a:t>
            </a:r>
            <a:endParaRPr lang="ar-IQ" sz="31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النبات  </a:t>
            </a:r>
            <a:r>
              <a:rPr lang="ar-IQ" sz="3100" dirty="0">
                <a:latin typeface="Times New Roman"/>
                <a:ea typeface="Times New Roman"/>
                <a:cs typeface="Times New Roman"/>
              </a:rPr>
              <a:t>ثنائي الحول أذ يكون جذرا وتديا  ويعطي المحصول في السنة الاولى ثم يزهر ويعطي البذور في السنة الثانية</a:t>
            </a:r>
            <a:r>
              <a:rPr lang="ar-IQ" sz="3100" dirty="0" smtClean="0">
                <a:latin typeface="Times New Roman"/>
                <a:ea typeface="Times New Roman"/>
                <a:cs typeface="Times New Roman"/>
              </a:rPr>
              <a:t>,</a:t>
            </a: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 </a:t>
            </a:r>
            <a:r>
              <a:rPr lang="ar-IQ" sz="3100" dirty="0">
                <a:latin typeface="Times New Roman"/>
                <a:ea typeface="Times New Roman"/>
                <a:cs typeface="Times New Roman"/>
              </a:rPr>
              <a:t>وقد وجد ان النباتات تتجه الى الازهار وتكوين الحوامل الزهرية  في السنة  الاولى  قبل ان تصل الجذور الى الحجم الجيد مما يسبب  خسارة كبيرة  للمحصول</a:t>
            </a:r>
            <a:r>
              <a:rPr lang="ar-IQ" sz="3100" dirty="0" smtClean="0">
                <a:latin typeface="Times New Roman"/>
                <a:ea typeface="Times New Roman"/>
                <a:cs typeface="Times New Roman"/>
              </a:rPr>
              <a:t>,</a:t>
            </a: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 </a:t>
            </a:r>
            <a:r>
              <a:rPr lang="ar-IQ" sz="3100" dirty="0">
                <a:latin typeface="Times New Roman"/>
                <a:ea typeface="Times New Roman"/>
                <a:cs typeface="Times New Roman"/>
              </a:rPr>
              <a:t>بالاضافة الى ذلك فأن نوعية الجذور المتكونة تكون رديئة إذ تكون متخشبة ونكهتها غير مرغوبة وفيها بعض المرارة. </a:t>
            </a:r>
            <a:endParaRPr lang="ar-IQ" sz="3100" dirty="0" smtClean="0">
              <a:latin typeface="Times New Roman"/>
              <a:ea typeface="Times New Roman"/>
              <a:cs typeface="Times New Roman"/>
            </a:endParaRPr>
          </a:p>
          <a:p>
            <a:endParaRPr lang="en-US" dirty="0"/>
          </a:p>
        </p:txBody>
      </p:sp>
    </p:spTree>
    <p:extLst>
      <p:ext uri="{BB962C8B-B14F-4D97-AF65-F5344CB8AC3E}">
        <p14:creationId xmlns:p14="http://schemas.microsoft.com/office/powerpoint/2010/main" val="160633016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534400" cy="6324600"/>
          </a:xfrm>
        </p:spPr>
        <p:txBody>
          <a:bodyPr>
            <a:normAutofit fontScale="92500"/>
          </a:bodyPr>
          <a:lstStyle/>
          <a:p>
            <a:pPr lvl="0" algn="just" rtl="1">
              <a:lnSpc>
                <a:spcPct val="115000"/>
              </a:lnSpc>
              <a:spcBef>
                <a:spcPts val="0"/>
              </a:spcBef>
              <a:buFont typeface="Wingdings" panose="05000000000000000000" pitchFamily="2" charset="2"/>
              <a:buChar char="Ø"/>
              <a:tabLst>
                <a:tab pos="457200" algn="l"/>
              </a:tabLst>
            </a:pPr>
            <a:r>
              <a:rPr lang="ar-IQ" sz="3100" b="1" dirty="0">
                <a:solidFill>
                  <a:srgbClr val="C00000"/>
                </a:solidFill>
                <a:latin typeface="Times New Roman"/>
                <a:ea typeface="Times New Roman"/>
                <a:cs typeface="Times New Roman"/>
              </a:rPr>
              <a:t>الازهار والتلقيح</a:t>
            </a:r>
            <a:endParaRPr lang="en-US" sz="31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وقد </a:t>
            </a:r>
            <a:r>
              <a:rPr lang="ar-IQ" sz="3100" dirty="0">
                <a:latin typeface="Times New Roman"/>
                <a:ea typeface="Times New Roman"/>
                <a:cs typeface="Times New Roman"/>
              </a:rPr>
              <a:t>وجد ان اهم الاسباب التي تؤدي الى الازهار المبكر هو تعرضها الى درجات الحرارة  المنخفضة  خاصة  في المراحل المبكرة من نمو النباتات</a:t>
            </a:r>
            <a:r>
              <a:rPr lang="ar-IQ" sz="3100" dirty="0" smtClean="0">
                <a:latin typeface="Times New Roman"/>
                <a:ea typeface="Times New Roman"/>
                <a:cs typeface="Times New Roman"/>
              </a:rPr>
              <a:t>.</a:t>
            </a: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 </a:t>
            </a:r>
            <a:r>
              <a:rPr lang="ar-IQ" sz="3100" dirty="0">
                <a:latin typeface="Times New Roman"/>
                <a:ea typeface="Times New Roman"/>
                <a:cs typeface="Times New Roman"/>
              </a:rPr>
              <a:t>ان تعريض نبات الجزر الى درجة حرارة 4 – 11 ◦م لمدة 15 يوما قبل نقلها الى درجة حرارة 16 – 21◦م فأن جميع النباتات أزهرت, </a:t>
            </a:r>
            <a:endParaRPr lang="ar-IQ" sz="31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بينما </a:t>
            </a:r>
            <a:r>
              <a:rPr lang="ar-IQ" sz="3100" dirty="0">
                <a:latin typeface="Times New Roman"/>
                <a:ea typeface="Times New Roman"/>
                <a:cs typeface="Times New Roman"/>
              </a:rPr>
              <a:t>أزهرت بعض من النباتات على درجة حرارة 16 – 21◦م التي لم تتعرض لدرجات الحرارة المنخفضة. </a:t>
            </a:r>
            <a:endParaRPr lang="ar-IQ" sz="31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ولم </a:t>
            </a:r>
            <a:r>
              <a:rPr lang="ar-IQ" sz="3100" dirty="0">
                <a:latin typeface="Times New Roman"/>
                <a:ea typeface="Times New Roman"/>
                <a:cs typeface="Times New Roman"/>
              </a:rPr>
              <a:t>تزهر أي من النباتات النامية على درجة حرارة 21 – 27 ◦م. </a:t>
            </a:r>
            <a:endParaRPr lang="ar-IQ" sz="31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وان </a:t>
            </a:r>
            <a:r>
              <a:rPr lang="ar-IQ" sz="3100" dirty="0">
                <a:latin typeface="Times New Roman"/>
                <a:ea typeface="Times New Roman"/>
                <a:cs typeface="Times New Roman"/>
              </a:rPr>
              <a:t>سقوط الامطار خلال مرحلة التزهير يؤدي الى سقوط </a:t>
            </a:r>
            <a:r>
              <a:rPr lang="ar-IQ" sz="3100" dirty="0" smtClean="0">
                <a:latin typeface="Times New Roman"/>
                <a:ea typeface="Times New Roman"/>
                <a:cs typeface="Times New Roman"/>
              </a:rPr>
              <a:t>الازهار,</a:t>
            </a:r>
          </a:p>
          <a:p>
            <a:pPr marR="0" algn="just" rtl="1">
              <a:lnSpc>
                <a:spcPct val="115000"/>
              </a:lnSpc>
              <a:spcBef>
                <a:spcPts val="0"/>
              </a:spcBef>
              <a:spcAft>
                <a:spcPts val="0"/>
              </a:spcAft>
              <a:buFont typeface="Wingdings"/>
              <a:buChar char="§"/>
            </a:pPr>
            <a:r>
              <a:rPr lang="ar-IQ" sz="3100" dirty="0" smtClean="0">
                <a:latin typeface="Times New Roman"/>
                <a:ea typeface="Times New Roman"/>
                <a:cs typeface="Times New Roman"/>
              </a:rPr>
              <a:t>بينما </a:t>
            </a:r>
            <a:r>
              <a:rPr lang="ar-IQ" sz="3100" dirty="0">
                <a:latin typeface="Times New Roman"/>
                <a:ea typeface="Times New Roman"/>
                <a:cs typeface="Times New Roman"/>
              </a:rPr>
              <a:t>يؤدي سقوط الامطار ودرجات الحرارة المرتفعة  الى انخفاض نسبة انبات البذور في المواسم التالية. </a:t>
            </a:r>
            <a:r>
              <a:rPr lang="ar-IQ" sz="3100" dirty="0" smtClean="0">
                <a:latin typeface="Times New Roman"/>
                <a:ea typeface="Times New Roman"/>
                <a:cs typeface="Times New Roman"/>
              </a:rPr>
              <a:t>........ يتبع</a:t>
            </a:r>
            <a:endParaRPr lang="en-US" sz="3100" dirty="0">
              <a:latin typeface="Times New Roman"/>
              <a:ea typeface="Times New Roman"/>
            </a:endParaRPr>
          </a:p>
          <a:p>
            <a:endParaRPr lang="en-US" dirty="0"/>
          </a:p>
        </p:txBody>
      </p:sp>
    </p:spTree>
    <p:extLst>
      <p:ext uri="{BB962C8B-B14F-4D97-AF65-F5344CB8AC3E}">
        <p14:creationId xmlns:p14="http://schemas.microsoft.com/office/powerpoint/2010/main" val="357932954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fontScale="25000" lnSpcReduction="20000"/>
          </a:bodyPr>
          <a:lstStyle/>
          <a:p>
            <a:pPr marL="0" indent="0" algn="r" rtl="1">
              <a:buNone/>
            </a:pPr>
            <a:endParaRPr lang="ar-IQ" sz="2600" b="1" dirty="0" smtClean="0">
              <a:solidFill>
                <a:schemeClr val="accent2">
                  <a:lumMod val="75000"/>
                </a:schemeClr>
              </a:solidFill>
              <a:cs typeface="+mj-cs"/>
            </a:endParaRPr>
          </a:p>
          <a:p>
            <a:pPr marL="0" indent="0" algn="r" rtl="1">
              <a:buNone/>
            </a:pPr>
            <a:endParaRPr lang="ar-IQ" sz="2600" b="1" dirty="0">
              <a:solidFill>
                <a:schemeClr val="accent2">
                  <a:lumMod val="75000"/>
                </a:schemeClr>
              </a:solidFill>
              <a:cs typeface="+mj-cs"/>
            </a:endParaRPr>
          </a:p>
          <a:p>
            <a:pPr marL="0" indent="0" algn="r" rtl="1">
              <a:buNone/>
            </a:pPr>
            <a:endParaRPr lang="ar-IQ" sz="11200" b="1" dirty="0" smtClean="0">
              <a:solidFill>
                <a:schemeClr val="accent2">
                  <a:lumMod val="75000"/>
                </a:schemeClr>
              </a:solidFill>
              <a:cs typeface="+mj-cs"/>
            </a:endParaRPr>
          </a:p>
          <a:p>
            <a:pPr marL="0" indent="0" algn="r" rtl="1">
              <a:buNone/>
            </a:pPr>
            <a:endParaRPr lang="ar-IQ" sz="11200" b="1" dirty="0">
              <a:solidFill>
                <a:schemeClr val="accent2">
                  <a:lumMod val="75000"/>
                </a:schemeClr>
              </a:solidFill>
              <a:cs typeface="+mj-cs"/>
            </a:endParaRPr>
          </a:p>
          <a:p>
            <a:pPr marL="0" indent="0" algn="r" rtl="1">
              <a:buNone/>
            </a:pPr>
            <a:r>
              <a:rPr lang="ar-IQ" sz="112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IQ" sz="9600" dirty="0">
                <a:solidFill>
                  <a:prstClr val="black"/>
                </a:solidFill>
                <a:cs typeface="Times New Roman"/>
              </a:rPr>
              <a:t>العائلة المركبة</a:t>
            </a:r>
            <a:endParaRPr lang="en-US" sz="9600" dirty="0">
              <a:solidFill>
                <a:prstClr val="black"/>
              </a:solidFill>
            </a:endParaRPr>
          </a:p>
          <a:p>
            <a:pPr lvl="0" algn="just" rtl="1">
              <a:lnSpc>
                <a:spcPct val="150000"/>
              </a:lnSpc>
              <a:spcBef>
                <a:spcPts val="0"/>
              </a:spcBef>
              <a:buClr>
                <a:srgbClr val="FF3399"/>
              </a:buClr>
            </a:pPr>
            <a:r>
              <a:rPr lang="ar-IQ" sz="9600" dirty="0">
                <a:solidFill>
                  <a:prstClr val="black"/>
                </a:solidFill>
                <a:cs typeface="Times New Roman"/>
              </a:rPr>
              <a:t>الخس </a:t>
            </a:r>
            <a:r>
              <a:rPr lang="en-US" sz="9600" dirty="0">
                <a:solidFill>
                  <a:prstClr val="black"/>
                </a:solidFill>
                <a:latin typeface="Times New Roman" panose="02020603050405020304" pitchFamily="18" charset="0"/>
                <a:cs typeface="Times New Roman" panose="02020603050405020304" pitchFamily="18" charset="0"/>
              </a:rPr>
              <a:t>Lettuce</a:t>
            </a:r>
          </a:p>
          <a:p>
            <a:pPr lvl="0" algn="just" rtl="1">
              <a:lnSpc>
                <a:spcPct val="150000"/>
              </a:lnSpc>
              <a:spcBef>
                <a:spcPts val="0"/>
              </a:spcBef>
              <a:buClr>
                <a:srgbClr val="FF3399"/>
              </a:buClr>
            </a:pPr>
            <a:r>
              <a:rPr lang="ar-IQ" sz="9600" dirty="0">
                <a:solidFill>
                  <a:prstClr val="black"/>
                </a:solidFill>
                <a:cs typeface="Times New Roman"/>
              </a:rPr>
              <a:t>الطرطوفة(الالماسة)</a:t>
            </a:r>
          </a:p>
          <a:p>
            <a:pPr marL="0" lvl="0" indent="0" algn="just" rtl="1">
              <a:lnSpc>
                <a:spcPct val="150000"/>
              </a:lnSpc>
              <a:spcBef>
                <a:spcPts val="0"/>
              </a:spcBef>
              <a:buClr>
                <a:srgbClr val="FF3399"/>
              </a:buClr>
              <a:buNone/>
            </a:pPr>
            <a:r>
              <a:rPr lang="ar-IQ" sz="11200" b="1" dirty="0" smtClean="0">
                <a:solidFill>
                  <a:schemeClr val="accent2">
                    <a:lumMod val="75000"/>
                  </a:schemeClr>
                </a:solidFill>
                <a:latin typeface="Times New Roman"/>
                <a:ea typeface="Times New Roman"/>
                <a:cs typeface="+mj-cs"/>
              </a:rPr>
              <a:t>في محاضرة اليوم سوف نتكلم عن :</a:t>
            </a:r>
          </a:p>
          <a:p>
            <a:pPr lvl="0" algn="just" rtl="1">
              <a:lnSpc>
                <a:spcPct val="150000"/>
              </a:lnSpc>
              <a:spcBef>
                <a:spcPts val="0"/>
              </a:spcBef>
              <a:buClr>
                <a:srgbClr val="FF3399"/>
              </a:buClr>
            </a:pPr>
            <a:r>
              <a:rPr lang="ar-IQ" sz="9600" dirty="0">
                <a:latin typeface="Times New Roman"/>
                <a:ea typeface="Times New Roman"/>
                <a:cs typeface="+mj-cs"/>
              </a:rPr>
              <a:t>العائلة الخيمية </a:t>
            </a:r>
            <a:r>
              <a:rPr lang="en-US" sz="9600" dirty="0" err="1">
                <a:latin typeface="Times New Roman"/>
                <a:ea typeface="Times New Roman"/>
                <a:cs typeface="+mj-cs"/>
              </a:rPr>
              <a:t>Umbelliferae</a:t>
            </a:r>
            <a:endParaRPr lang="ar-IQ" sz="9600" dirty="0" smtClean="0">
              <a:latin typeface="Times New Roman"/>
              <a:ea typeface="Times New Roman"/>
              <a:cs typeface="+mj-cs"/>
            </a:endParaRPr>
          </a:p>
          <a:p>
            <a:pPr lvl="0" algn="just" rtl="1">
              <a:lnSpc>
                <a:spcPct val="150000"/>
              </a:lnSpc>
              <a:spcBef>
                <a:spcPts val="0"/>
              </a:spcBef>
              <a:buClr>
                <a:srgbClr val="FF3399"/>
              </a:buClr>
            </a:pPr>
            <a:r>
              <a:rPr lang="ar-IQ" sz="9600" dirty="0">
                <a:latin typeface="Times New Roman"/>
                <a:ea typeface="Times New Roman"/>
                <a:cs typeface="+mj-cs"/>
              </a:rPr>
              <a:t>الجزر  </a:t>
            </a:r>
            <a:r>
              <a:rPr lang="en-US" sz="9600" dirty="0">
                <a:latin typeface="Times New Roman"/>
                <a:ea typeface="Times New Roman"/>
                <a:cs typeface="+mj-cs"/>
              </a:rPr>
              <a:t>Carrot</a:t>
            </a:r>
          </a:p>
          <a:p>
            <a:pPr marL="0" lvl="0" indent="0" algn="just" rtl="1">
              <a:lnSpc>
                <a:spcPct val="150000"/>
              </a:lnSpc>
              <a:spcBef>
                <a:spcPts val="0"/>
              </a:spcBef>
              <a:buClr>
                <a:srgbClr val="FF3399"/>
              </a:buClr>
              <a:buNone/>
            </a:pPr>
            <a:endParaRPr lang="ar-IQ" sz="11200" b="1" dirty="0" smtClean="0">
              <a:solidFill>
                <a:schemeClr val="accent2">
                  <a:lumMod val="75000"/>
                </a:schemeClr>
              </a:solidFill>
              <a:latin typeface="Times New Roman"/>
              <a:ea typeface="Times New Roman"/>
              <a:cs typeface="+mj-cs"/>
            </a:endParaRPr>
          </a:p>
          <a:p>
            <a:pPr lvl="0" algn="just" rtl="1">
              <a:lnSpc>
                <a:spcPct val="150000"/>
              </a:lnSpc>
              <a:spcBef>
                <a:spcPts val="0"/>
              </a:spcBef>
              <a:buClr>
                <a:srgbClr val="FF3399"/>
              </a:buClr>
            </a:pPr>
            <a:endParaRPr lang="en-US" sz="7400" dirty="0">
              <a:cs typeface="+mj-cs"/>
            </a:endParaRPr>
          </a:p>
          <a:p>
            <a:pPr marL="0" lvl="0" indent="0" algn="just" rtl="1">
              <a:lnSpc>
                <a:spcPct val="150000"/>
              </a:lnSpc>
              <a:spcBef>
                <a:spcPts val="0"/>
              </a:spcBef>
              <a:buClr>
                <a:srgbClr val="FF3399"/>
              </a:buClr>
              <a:buNone/>
            </a:pPr>
            <a:endParaRPr lang="ar-IQ" sz="4400" dirty="0"/>
          </a:p>
          <a:p>
            <a:pPr marL="0" lvl="0" indent="0" algn="just" rtl="1">
              <a:lnSpc>
                <a:spcPct val="150000"/>
              </a:lnSpc>
              <a:spcBef>
                <a:spcPts val="0"/>
              </a:spcBef>
              <a:buClr>
                <a:srgbClr val="FF3399"/>
              </a:buClr>
              <a:buNone/>
            </a:pPr>
            <a:endParaRPr lang="en-US" sz="4400" dirty="0"/>
          </a:p>
          <a:p>
            <a:pPr marL="0" lvl="0" indent="0" algn="just" rtl="1">
              <a:buNone/>
            </a:pPr>
            <a:endParaRPr lang="en-US" sz="2400" dirty="0">
              <a:solidFill>
                <a:srgbClr val="FF0000"/>
              </a:solidFill>
            </a:endParaRPr>
          </a:p>
          <a:p>
            <a:pPr marL="0" lvl="0" indent="0" algn="just" rtl="1">
              <a:lnSpc>
                <a:spcPct val="150000"/>
              </a:lnSpc>
              <a:spcBef>
                <a:spcPts val="0"/>
              </a:spcBef>
              <a:buClr>
                <a:srgbClr val="FF3399"/>
              </a:buClr>
              <a:buNone/>
            </a:pPr>
            <a:endParaRPr lang="ar-IQ" sz="40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en-US"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191685448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152400"/>
            <a:ext cx="8686800" cy="6477000"/>
          </a:xfrm>
        </p:spPr>
        <p:txBody>
          <a:bodyPr>
            <a:normAutofit lnSpcReduction="10000"/>
          </a:bodyPr>
          <a:lstStyle/>
          <a:p>
            <a:pPr lvl="0" algn="just" rtl="1">
              <a:lnSpc>
                <a:spcPct val="115000"/>
              </a:lnSpc>
              <a:spcBef>
                <a:spcPts val="0"/>
              </a:spcBef>
              <a:buFont typeface="Wingdings" panose="05000000000000000000" pitchFamily="2" charset="2"/>
              <a:buChar char="Ø"/>
              <a:tabLst>
                <a:tab pos="457200" algn="l"/>
              </a:tabLst>
            </a:pPr>
            <a:r>
              <a:rPr lang="ar-IQ" sz="2400" b="1" dirty="0">
                <a:solidFill>
                  <a:srgbClr val="C00000"/>
                </a:solidFill>
                <a:latin typeface="Times New Roman"/>
                <a:ea typeface="Times New Roman"/>
                <a:cs typeface="Times New Roman"/>
              </a:rPr>
              <a:t>النضج والحصاد وكمية الحاصل </a:t>
            </a:r>
            <a:endParaRPr lang="en-US" sz="24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يحصد </a:t>
            </a:r>
            <a:r>
              <a:rPr lang="ar-IQ" sz="2400" dirty="0">
                <a:latin typeface="Times New Roman"/>
                <a:ea typeface="Times New Roman"/>
                <a:cs typeface="Times New Roman"/>
              </a:rPr>
              <a:t>الجزر المزروع للتسويق عندما يصل قطر معظم الجذور عند منطقة التاج 2,5 – 3,5 سم,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وتحصد </a:t>
            </a:r>
            <a:r>
              <a:rPr lang="ar-IQ" sz="2400" dirty="0">
                <a:latin typeface="Times New Roman"/>
                <a:ea typeface="Times New Roman"/>
                <a:cs typeface="Times New Roman"/>
              </a:rPr>
              <a:t>الجذور بعد حوالي 70 – 85 يوما″ من زراعة البذور ويتوقف ذلك على الصنف والحجم ودرجة الحرارة,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وتترك </a:t>
            </a:r>
            <a:r>
              <a:rPr lang="ar-IQ" sz="2400" dirty="0">
                <a:latin typeface="Times New Roman"/>
                <a:ea typeface="Times New Roman"/>
                <a:cs typeface="Times New Roman"/>
              </a:rPr>
              <a:t>الجذور في الارض لمدة أطول اذا كان الغرض إنتاج الجزر للتصنيع, لان كل من المادة الجافة واللون  يزدادان بزيادة النضج,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وتصبح </a:t>
            </a:r>
            <a:r>
              <a:rPr lang="ar-IQ" sz="2400" dirty="0">
                <a:latin typeface="Times New Roman"/>
                <a:ea typeface="Times New Roman"/>
                <a:cs typeface="Times New Roman"/>
              </a:rPr>
              <a:t>معظم الجذور صالحة للتسويق بعد ثلاثة أشهر من الزراعة,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وقد </a:t>
            </a:r>
            <a:r>
              <a:rPr lang="ar-IQ" sz="2400" dirty="0">
                <a:latin typeface="Times New Roman"/>
                <a:ea typeface="Times New Roman"/>
                <a:cs typeface="Times New Roman"/>
              </a:rPr>
              <a:t>يتخذ الكاروتين وكمية السكر والتغيرات التي تحدث اساسا″ لتحديد درجة النضج.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وان </a:t>
            </a:r>
            <a:r>
              <a:rPr lang="ar-IQ" sz="2400" dirty="0">
                <a:latin typeface="Times New Roman"/>
                <a:ea typeface="Times New Roman"/>
                <a:cs typeface="Times New Roman"/>
              </a:rPr>
              <a:t>معظم الاصناف الاجنبية </a:t>
            </a:r>
            <a:r>
              <a:rPr lang="ar-IQ" sz="2400" dirty="0" smtClean="0">
                <a:latin typeface="Times New Roman"/>
                <a:ea typeface="Times New Roman"/>
                <a:cs typeface="Times New Roman"/>
              </a:rPr>
              <a:t>لا </a:t>
            </a:r>
            <a:r>
              <a:rPr lang="ar-IQ" sz="2400" dirty="0">
                <a:latin typeface="Times New Roman"/>
                <a:ea typeface="Times New Roman"/>
                <a:cs typeface="Times New Roman"/>
              </a:rPr>
              <a:t>تتأثر بطول بقاء المحصول في التربة فربما تزداد نسبة الكاروتين أو قد ترتفع كمية السكروز. </a:t>
            </a:r>
            <a:endParaRPr lang="ar-IQ" sz="2400" dirty="0" smtClean="0">
              <a:latin typeface="Times New Roman"/>
              <a:ea typeface="Times New Roman"/>
              <a:cs typeface="Times New Roman"/>
            </a:endParaRPr>
          </a:p>
          <a:p>
            <a:pPr marL="0" indent="0">
              <a:buNone/>
            </a:pPr>
            <a:endParaRPr lang="en-US" sz="2400" dirty="0"/>
          </a:p>
        </p:txBody>
      </p:sp>
    </p:spTree>
    <p:extLst>
      <p:ext uri="{BB962C8B-B14F-4D97-AF65-F5344CB8AC3E}">
        <p14:creationId xmlns:p14="http://schemas.microsoft.com/office/powerpoint/2010/main" val="372203913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152400"/>
            <a:ext cx="8686800" cy="6477000"/>
          </a:xfrm>
        </p:spPr>
        <p:txBody>
          <a:bodyPr>
            <a:normAutofit/>
          </a:bodyPr>
          <a:lstStyle/>
          <a:p>
            <a:pPr lvl="0" algn="just" rtl="1">
              <a:lnSpc>
                <a:spcPct val="115000"/>
              </a:lnSpc>
              <a:spcBef>
                <a:spcPts val="0"/>
              </a:spcBef>
              <a:buFont typeface="Wingdings" panose="05000000000000000000" pitchFamily="2" charset="2"/>
              <a:buChar char="Ø"/>
              <a:tabLst>
                <a:tab pos="457200" algn="l"/>
              </a:tabLst>
            </a:pPr>
            <a:r>
              <a:rPr lang="ar-IQ" sz="2400" b="1" dirty="0">
                <a:solidFill>
                  <a:srgbClr val="C00000"/>
                </a:solidFill>
                <a:latin typeface="Times New Roman"/>
                <a:ea typeface="Times New Roman"/>
                <a:cs typeface="Times New Roman"/>
              </a:rPr>
              <a:t>النضج والحصاد وكمية الحاصل </a:t>
            </a:r>
            <a:endParaRPr lang="en-US" sz="24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وقد </a:t>
            </a:r>
            <a:r>
              <a:rPr lang="ar-IQ" sz="2400" dirty="0">
                <a:latin typeface="Times New Roman"/>
                <a:ea typeface="Times New Roman"/>
                <a:cs typeface="Times New Roman"/>
              </a:rPr>
              <a:t>يساعد ري الارض قبل القلع في تقليل الاضرار بالجذور.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وعموما </a:t>
            </a:r>
            <a:r>
              <a:rPr lang="ar-IQ" sz="2400" dirty="0">
                <a:latin typeface="Times New Roman"/>
                <a:ea typeface="Times New Roman"/>
                <a:cs typeface="Times New Roman"/>
              </a:rPr>
              <a:t>تقلع الجذور بعد حوالي 3 – 4 شهور من زراعة البذرة وتختلف حسب الصنف المزروع.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يمكن </a:t>
            </a:r>
            <a:r>
              <a:rPr lang="ar-IQ" sz="2400" dirty="0">
                <a:latin typeface="Times New Roman"/>
                <a:ea typeface="Times New Roman"/>
                <a:cs typeface="Times New Roman"/>
              </a:rPr>
              <a:t>ابقاء الجذور في التربة لفترة حتى تسويقه بشرط العناية به وذلك بقلع الادغال يدويا وريه ريات خفيفة وبإنتظام</a:t>
            </a:r>
            <a:r>
              <a:rPr lang="ar-IQ" sz="2400" dirty="0" smtClean="0">
                <a:latin typeface="Times New Roman"/>
                <a:ea typeface="Times New Roman"/>
                <a:cs typeface="Times New Roman"/>
              </a:rPr>
              <a:t>.</a:t>
            </a: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تقلع الجذور بإستخدام قالعة الجزر ثم تعزل الجذور المتشققة والمتفرعة  وتزال العروش وتغسل الجذور.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تتوقف </a:t>
            </a:r>
            <a:r>
              <a:rPr lang="ar-IQ" sz="2400" dirty="0">
                <a:latin typeface="Times New Roman"/>
                <a:ea typeface="Times New Roman"/>
                <a:cs typeface="Times New Roman"/>
              </a:rPr>
              <a:t>كمية الحاصل على الصنف ونوع التربة وكميات الاسمدة المستعملة وطريقة الزراعة  وموعدها,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ويتراوح </a:t>
            </a:r>
            <a:r>
              <a:rPr lang="ar-IQ" sz="2400" dirty="0">
                <a:latin typeface="Times New Roman"/>
                <a:ea typeface="Times New Roman"/>
                <a:cs typeface="Times New Roman"/>
              </a:rPr>
              <a:t>معدل الانتاج في العراق  4 – 5 دونم دونم</a:t>
            </a:r>
            <a:r>
              <a:rPr lang="ar-IQ" sz="2400" baseline="30000" dirty="0">
                <a:latin typeface="Times New Roman"/>
                <a:ea typeface="Times New Roman"/>
                <a:cs typeface="Times New Roman"/>
              </a:rPr>
              <a:t>-1</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1069022792"/>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152400"/>
            <a:ext cx="8610600" cy="6477000"/>
          </a:xfrm>
        </p:spPr>
        <p:txBody>
          <a:bodyPr>
            <a:normAutofit/>
          </a:bodyPr>
          <a:lstStyle/>
          <a:p>
            <a:pPr algn="just" rtl="1">
              <a:lnSpc>
                <a:spcPct val="115000"/>
              </a:lnSpc>
              <a:spcBef>
                <a:spcPts val="0"/>
              </a:spcBef>
              <a:buFont typeface="Wingdings" panose="05000000000000000000" pitchFamily="2" charset="2"/>
              <a:buChar char="Ø"/>
              <a:tabLst>
                <a:tab pos="457200" algn="l"/>
              </a:tabLst>
            </a:pPr>
            <a:r>
              <a:rPr lang="ar-IQ" sz="2400" b="1" dirty="0">
                <a:solidFill>
                  <a:srgbClr val="C00000"/>
                </a:solidFill>
                <a:latin typeface="Times New Roman"/>
                <a:ea typeface="Times New Roman"/>
                <a:cs typeface="+mj-cs"/>
              </a:rPr>
              <a:t>التخزين</a:t>
            </a:r>
            <a:endParaRPr lang="en-US" sz="2400" dirty="0">
              <a:solidFill>
                <a:srgbClr val="C00000"/>
              </a:solidFill>
              <a:latin typeface="Times New Roman"/>
              <a:ea typeface="Times New Roman"/>
              <a:cs typeface="+mj-cs"/>
            </a:endParaRPr>
          </a:p>
          <a:p>
            <a:pPr algn="just" rtl="1">
              <a:buFont typeface="Wingdings"/>
              <a:buChar char="§"/>
            </a:pPr>
            <a:r>
              <a:rPr lang="ar-IQ" sz="2400" dirty="0" smtClean="0">
                <a:ea typeface="Times New Roman"/>
                <a:cs typeface="+mj-cs"/>
              </a:rPr>
              <a:t>ان </a:t>
            </a:r>
            <a:r>
              <a:rPr lang="ar-IQ" sz="2400" dirty="0">
                <a:ea typeface="Times New Roman"/>
                <a:cs typeface="+mj-cs"/>
              </a:rPr>
              <a:t>معدل سرعة التنفس النسبي للجزر متوسط, وكلما كانت سرعة التنفس عالية كانت كمية الحرارة مرتفعة وبالتالي تزداد الحاجة الى تبريد اكثر لازالة هذه الحرارة. </a:t>
            </a:r>
            <a:endParaRPr lang="ar-IQ" sz="2400" dirty="0" smtClean="0">
              <a:ea typeface="Times New Roman"/>
              <a:cs typeface="+mj-cs"/>
            </a:endParaRPr>
          </a:p>
          <a:p>
            <a:pPr marL="0" indent="0" algn="just" rtl="1">
              <a:buNone/>
            </a:pPr>
            <a:endParaRPr lang="ar-IQ" sz="2400" dirty="0" smtClean="0">
              <a:ea typeface="Times New Roman"/>
              <a:cs typeface="+mj-cs"/>
            </a:endParaRPr>
          </a:p>
          <a:p>
            <a:pPr algn="just" rtl="1">
              <a:buFont typeface="Wingdings"/>
              <a:buChar char="§"/>
            </a:pPr>
            <a:r>
              <a:rPr lang="ar-IQ" sz="2400" dirty="0" smtClean="0">
                <a:ea typeface="Times New Roman"/>
                <a:cs typeface="+mj-cs"/>
              </a:rPr>
              <a:t>بصورة </a:t>
            </a:r>
            <a:r>
              <a:rPr lang="ar-IQ" sz="2400" dirty="0">
                <a:ea typeface="Times New Roman"/>
                <a:cs typeface="+mj-cs"/>
              </a:rPr>
              <a:t>عامة فأن الخضراوات ذات سرعة  التنفس الواطئة يمكن خزنها لفترة اطول بعد الحصاد. </a:t>
            </a:r>
            <a:endParaRPr lang="ar-IQ" sz="2400" dirty="0" smtClean="0">
              <a:ea typeface="Times New Roman"/>
              <a:cs typeface="+mj-cs"/>
            </a:endParaRPr>
          </a:p>
          <a:p>
            <a:pPr marL="0" indent="0" algn="just" rtl="1">
              <a:buNone/>
            </a:pPr>
            <a:endParaRPr lang="ar-IQ" sz="2400" dirty="0" smtClean="0">
              <a:ea typeface="Times New Roman"/>
              <a:cs typeface="+mj-cs"/>
            </a:endParaRPr>
          </a:p>
          <a:p>
            <a:pPr algn="just" rtl="1">
              <a:buFont typeface="Wingdings"/>
              <a:buChar char="§"/>
            </a:pPr>
            <a:r>
              <a:rPr lang="ar-IQ" sz="2400" dirty="0" smtClean="0">
                <a:ea typeface="Times New Roman"/>
                <a:cs typeface="+mj-cs"/>
              </a:rPr>
              <a:t>ويمكن </a:t>
            </a:r>
            <a:r>
              <a:rPr lang="ar-IQ" sz="2400" dirty="0">
                <a:ea typeface="Times New Roman"/>
                <a:cs typeface="+mj-cs"/>
              </a:rPr>
              <a:t>خزن الجذور الجيدة بعد إزالة الجذور الليفية منها على درجة حرارة 10◦م  واعلى من ذلك يمكن ان يلاحظ عليها اضرار المسببات المرضية. </a:t>
            </a:r>
            <a:endParaRPr lang="ar-IQ" sz="2400" dirty="0" smtClean="0">
              <a:ea typeface="Times New Roman"/>
              <a:cs typeface="+mj-cs"/>
            </a:endParaRPr>
          </a:p>
          <a:p>
            <a:pPr marL="0" indent="0" algn="just" rtl="1">
              <a:buNone/>
            </a:pPr>
            <a:endParaRPr lang="ar-IQ" sz="2400" dirty="0" smtClean="0">
              <a:ea typeface="Times New Roman"/>
              <a:cs typeface="+mj-cs"/>
            </a:endParaRPr>
          </a:p>
          <a:p>
            <a:pPr algn="just" rtl="1">
              <a:buFont typeface="Wingdings"/>
              <a:buChar char="§"/>
            </a:pPr>
            <a:r>
              <a:rPr lang="ar-IQ" sz="2400" dirty="0" smtClean="0">
                <a:ea typeface="Times New Roman"/>
                <a:cs typeface="+mj-cs"/>
              </a:rPr>
              <a:t>ينصح </a:t>
            </a:r>
            <a:r>
              <a:rPr lang="ar-IQ" sz="2400" dirty="0">
                <a:ea typeface="Times New Roman"/>
                <a:cs typeface="+mj-cs"/>
              </a:rPr>
              <a:t>بخزن الجزر على درجة حرارة </a:t>
            </a:r>
            <a:r>
              <a:rPr lang="ar-IQ" sz="2400" dirty="0" smtClean="0">
                <a:ea typeface="Times New Roman"/>
                <a:cs typeface="+mj-cs"/>
              </a:rPr>
              <a:t>4◦</a:t>
            </a:r>
            <a:r>
              <a:rPr lang="ar-IQ" sz="2400" dirty="0">
                <a:ea typeface="Times New Roman"/>
                <a:cs typeface="+mj-cs"/>
              </a:rPr>
              <a:t>م  ورطوبة  نسبية  مرتفعة  تتراوح بين 95 – 100% . </a:t>
            </a:r>
            <a:endParaRPr lang="ar-IQ" sz="2400" dirty="0" smtClean="0">
              <a:ea typeface="Times New Roman"/>
              <a:cs typeface="+mj-cs"/>
            </a:endParaRPr>
          </a:p>
        </p:txBody>
      </p:sp>
    </p:spTree>
    <p:extLst>
      <p:ext uri="{BB962C8B-B14F-4D97-AF65-F5344CB8AC3E}">
        <p14:creationId xmlns:p14="http://schemas.microsoft.com/office/powerpoint/2010/main" val="2458012830"/>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152400"/>
            <a:ext cx="8610600" cy="6477000"/>
          </a:xfrm>
        </p:spPr>
        <p:txBody>
          <a:bodyPr>
            <a:normAutofit/>
          </a:bodyPr>
          <a:lstStyle/>
          <a:p>
            <a:pPr algn="just" rtl="1">
              <a:lnSpc>
                <a:spcPct val="115000"/>
              </a:lnSpc>
              <a:spcBef>
                <a:spcPts val="0"/>
              </a:spcBef>
              <a:buFont typeface="Wingdings" panose="05000000000000000000" pitchFamily="2" charset="2"/>
              <a:buChar char="Ø"/>
              <a:tabLst>
                <a:tab pos="457200" algn="l"/>
              </a:tabLst>
            </a:pPr>
            <a:r>
              <a:rPr lang="ar-IQ" sz="2400" b="1" dirty="0">
                <a:solidFill>
                  <a:srgbClr val="C00000"/>
                </a:solidFill>
                <a:latin typeface="Times New Roman"/>
                <a:ea typeface="Times New Roman"/>
                <a:cs typeface="+mj-cs"/>
              </a:rPr>
              <a:t>التخزين</a:t>
            </a:r>
            <a:endParaRPr lang="en-US" sz="2400" dirty="0">
              <a:solidFill>
                <a:srgbClr val="C00000"/>
              </a:solidFill>
              <a:latin typeface="Times New Roman"/>
              <a:ea typeface="Times New Roman"/>
              <a:cs typeface="+mj-cs"/>
            </a:endParaRPr>
          </a:p>
          <a:p>
            <a:pPr algn="just" rtl="1">
              <a:buFont typeface="Wingdings"/>
              <a:buChar char="§"/>
            </a:pPr>
            <a:r>
              <a:rPr lang="ar-IQ" sz="2400" dirty="0" smtClean="0">
                <a:ea typeface="Times New Roman"/>
                <a:cs typeface="+mj-cs"/>
              </a:rPr>
              <a:t>يحصل </a:t>
            </a:r>
            <a:r>
              <a:rPr lang="ar-IQ" sz="2400" dirty="0">
                <a:ea typeface="Times New Roman"/>
                <a:cs typeface="+mj-cs"/>
              </a:rPr>
              <a:t>التزريع </a:t>
            </a:r>
            <a:r>
              <a:rPr lang="en-US" sz="2400" dirty="0">
                <a:solidFill>
                  <a:schemeClr val="accent1">
                    <a:lumMod val="75000"/>
                  </a:schemeClr>
                </a:solidFill>
                <a:latin typeface="Times New Roman"/>
                <a:ea typeface="Times New Roman"/>
                <a:cs typeface="+mj-cs"/>
              </a:rPr>
              <a:t>Sprouting</a:t>
            </a:r>
            <a:r>
              <a:rPr lang="ar-IQ" sz="2400" dirty="0">
                <a:latin typeface="Times New Roman"/>
                <a:ea typeface="Times New Roman"/>
                <a:cs typeface="+mj-cs"/>
              </a:rPr>
              <a:t> في الجذور على درجات حرارة اعلى من ذلك. </a:t>
            </a: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ان </a:t>
            </a:r>
            <a:r>
              <a:rPr lang="ar-IQ" sz="2400" dirty="0">
                <a:latin typeface="Times New Roman"/>
                <a:ea typeface="Times New Roman"/>
                <a:cs typeface="+mj-cs"/>
              </a:rPr>
              <a:t>درجات الحرارة القريبة من الصفر المئوي تقلل التزريع وتكوين الطعم المر وانتاج الاثيلين </a:t>
            </a:r>
            <a:r>
              <a:rPr lang="ar-IQ" sz="2400" dirty="0" smtClean="0">
                <a:latin typeface="Times New Roman"/>
                <a:ea typeface="Times New Roman"/>
                <a:cs typeface="+mj-cs"/>
              </a:rPr>
              <a:t>ونشاط </a:t>
            </a:r>
            <a:r>
              <a:rPr lang="ar-IQ" sz="2400" dirty="0">
                <a:latin typeface="Times New Roman"/>
                <a:ea typeface="Times New Roman"/>
                <a:cs typeface="+mj-cs"/>
              </a:rPr>
              <a:t>المسببات المرضية. </a:t>
            </a: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يتوقف </a:t>
            </a:r>
            <a:r>
              <a:rPr lang="ar-IQ" sz="2400" dirty="0">
                <a:latin typeface="Times New Roman"/>
                <a:ea typeface="Times New Roman"/>
                <a:cs typeface="+mj-cs"/>
              </a:rPr>
              <a:t>طول فترة الخزن على وجود او عدم وجود الاوراق ودرجة نضج </a:t>
            </a:r>
            <a:r>
              <a:rPr lang="ar-IQ" sz="2400" dirty="0" smtClean="0">
                <a:latin typeface="Times New Roman"/>
                <a:ea typeface="Times New Roman"/>
                <a:cs typeface="+mj-cs"/>
              </a:rPr>
              <a:t>الجذورعند </a:t>
            </a:r>
            <a:r>
              <a:rPr lang="ar-IQ" sz="2400" dirty="0">
                <a:latin typeface="Times New Roman"/>
                <a:ea typeface="Times New Roman"/>
                <a:cs typeface="+mj-cs"/>
              </a:rPr>
              <a:t>الحصاد, </a:t>
            </a: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لان </a:t>
            </a:r>
            <a:r>
              <a:rPr lang="ar-IQ" sz="2400" dirty="0">
                <a:latin typeface="Times New Roman"/>
                <a:ea typeface="Times New Roman"/>
                <a:cs typeface="+mj-cs"/>
              </a:rPr>
              <a:t>الجذور غير المكتملة النضج والمحصودة مع عروشها يمكن ان تخزن لفترة 21 يوما مع فقدان في الوزن بحدود 15% </a:t>
            </a: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اما </a:t>
            </a:r>
            <a:r>
              <a:rPr lang="ar-IQ" sz="2400" dirty="0">
                <a:latin typeface="Times New Roman"/>
                <a:ea typeface="Times New Roman"/>
                <a:cs typeface="+mj-cs"/>
              </a:rPr>
              <a:t>الجذور الناضجة  التي ازيلت عروشها فيمكن ان تبقى بحالة جيدة لمدة 100 – 150 يوما اذا خزنت على درجة حرارة قرب الصفر المئوي, </a:t>
            </a: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وتتجمد </a:t>
            </a:r>
            <a:r>
              <a:rPr lang="ar-IQ" sz="2400" dirty="0">
                <a:latin typeface="Times New Roman"/>
                <a:ea typeface="Times New Roman"/>
                <a:cs typeface="+mj-cs"/>
              </a:rPr>
              <a:t>على درجة حرارة نصف درجة مئوية, </a:t>
            </a: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كما </a:t>
            </a:r>
            <a:r>
              <a:rPr lang="ar-IQ" sz="2400" dirty="0">
                <a:latin typeface="Times New Roman"/>
                <a:ea typeface="Times New Roman"/>
                <a:cs typeface="+mj-cs"/>
              </a:rPr>
              <a:t>يجب خزن الجزر بصورة منفصلة عن المحاصيل التي تطلق الاثيلين لان ذلك قد يزيد من نكهة الطعم المر فيها</a:t>
            </a:r>
            <a:r>
              <a:rPr lang="ar-IQ" sz="2400" dirty="0" smtClean="0">
                <a:latin typeface="Times New Roman"/>
                <a:ea typeface="Times New Roman"/>
                <a:cs typeface="+mj-cs"/>
              </a:rPr>
              <a:t>.......... يتبع</a:t>
            </a:r>
            <a:endParaRPr lang="en-US" sz="2400" dirty="0">
              <a:cs typeface="+mj-cs"/>
            </a:endParaRPr>
          </a:p>
        </p:txBody>
      </p:sp>
    </p:spTree>
    <p:extLst>
      <p:ext uri="{BB962C8B-B14F-4D97-AF65-F5344CB8AC3E}">
        <p14:creationId xmlns:p14="http://schemas.microsoft.com/office/powerpoint/2010/main" val="2340864806"/>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152400"/>
            <a:ext cx="8610600" cy="6477000"/>
          </a:xfrm>
        </p:spPr>
        <p:txBody>
          <a:bodyPr>
            <a:normAutofit lnSpcReduction="10000"/>
          </a:bodyPr>
          <a:lstStyle/>
          <a:p>
            <a:pPr lvl="0" algn="just" rtl="1">
              <a:spcBef>
                <a:spcPts val="0"/>
              </a:spcBef>
              <a:buFont typeface="Wingdings" panose="05000000000000000000" pitchFamily="2" charset="2"/>
              <a:buChar char="Ø"/>
              <a:tabLst>
                <a:tab pos="457200" algn="l"/>
              </a:tabLst>
            </a:pPr>
            <a:r>
              <a:rPr lang="ar-IQ" sz="2400" b="1" dirty="0">
                <a:solidFill>
                  <a:srgbClr val="C00000"/>
                </a:solidFill>
                <a:latin typeface="Times New Roman"/>
                <a:ea typeface="Times New Roman"/>
                <a:cs typeface="Times New Roman"/>
              </a:rPr>
              <a:t>إنتاج البذور </a:t>
            </a:r>
            <a:endParaRPr lang="en-US" sz="2400" dirty="0">
              <a:solidFill>
                <a:srgbClr val="C00000"/>
              </a:solidFill>
              <a:latin typeface="Times New Roman"/>
              <a:ea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الجزر </a:t>
            </a:r>
            <a:r>
              <a:rPr lang="ar-IQ" sz="2400" dirty="0">
                <a:latin typeface="Times New Roman"/>
                <a:ea typeface="Times New Roman"/>
                <a:cs typeface="Times New Roman"/>
              </a:rPr>
              <a:t>في حالته البرية الاصلية نبات حولي, اما الاصناف المنزرعة منه عادة فتكون ثنائية الحول عند زراعتها لإنتاج البذور. هناك طريقتان مميزتان لإنتاج بذور الجزر هما: </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solidFill>
                  <a:srgbClr val="7030A0"/>
                </a:solidFill>
                <a:latin typeface="Times New Roman"/>
                <a:ea typeface="Times New Roman"/>
                <a:cs typeface="Times New Roman"/>
              </a:rPr>
              <a:t>الجذور </a:t>
            </a:r>
            <a:r>
              <a:rPr lang="ar-IQ" sz="2400" dirty="0">
                <a:solidFill>
                  <a:srgbClr val="7030A0"/>
                </a:solidFill>
                <a:latin typeface="Times New Roman"/>
                <a:ea typeface="Times New Roman"/>
                <a:cs typeface="Times New Roman"/>
              </a:rPr>
              <a:t>لإنتاج البذور </a:t>
            </a:r>
            <a:r>
              <a:rPr lang="en-US" sz="2400" dirty="0">
                <a:solidFill>
                  <a:srgbClr val="7030A0"/>
                </a:solidFill>
                <a:latin typeface="Times New Roman"/>
                <a:ea typeface="Times New Roman"/>
                <a:cs typeface="Times New Roman"/>
              </a:rPr>
              <a:t>Root – to – seed </a:t>
            </a:r>
            <a:endParaRPr lang="en-US" sz="2000" dirty="0">
              <a:solidFill>
                <a:srgbClr val="7030A0"/>
              </a:solidFill>
              <a:latin typeface="Times New Roman"/>
              <a:ea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ان </a:t>
            </a:r>
            <a:r>
              <a:rPr lang="ar-IQ" sz="2400" dirty="0">
                <a:latin typeface="Times New Roman"/>
                <a:ea typeface="Times New Roman"/>
                <a:cs typeface="Times New Roman"/>
              </a:rPr>
              <a:t>العمليات الزراعية التي تجرى في موسم النمو الاول مشابهة لتلك التي تجرى على المحصول الاستهلاكي, وفي نهاية الموسم تقلع الجذور وتقطع العروش (النمو الخضري) او تقطع العروش في الحقل ثم تقلع الجذور وتخزن.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ويجب الحذر من الاضرار بالقمم النامية في منطقة التاج اثناء قطع النمو الخضري قبل اعادة زراعة الجذور في الموسم الثاني,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تستبعد </a:t>
            </a:r>
            <a:r>
              <a:rPr lang="ar-IQ" sz="2400" dirty="0">
                <a:latin typeface="Times New Roman"/>
                <a:ea typeface="Times New Roman"/>
                <a:cs typeface="Times New Roman"/>
              </a:rPr>
              <a:t>الجذور الصغيرة والمصابة بالامراض والمشققة والتالفة والغريبة </a:t>
            </a:r>
            <a:r>
              <a:rPr lang="en-US" sz="2400" dirty="0">
                <a:solidFill>
                  <a:schemeClr val="accent1">
                    <a:lumMod val="75000"/>
                  </a:schemeClr>
                </a:solidFill>
                <a:latin typeface="Times New Roman"/>
                <a:ea typeface="Times New Roman"/>
                <a:cs typeface="Times New Roman"/>
              </a:rPr>
              <a:t>Off – types </a:t>
            </a:r>
            <a:r>
              <a:rPr lang="ar-IQ" sz="2400" dirty="0">
                <a:latin typeface="Times New Roman"/>
                <a:ea typeface="Times New Roman"/>
                <a:cs typeface="Times New Roman"/>
              </a:rPr>
              <a:t>.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تخزن </a:t>
            </a:r>
            <a:r>
              <a:rPr lang="ar-IQ" sz="2400" dirty="0">
                <a:latin typeface="Times New Roman"/>
                <a:ea typeface="Times New Roman"/>
                <a:cs typeface="Times New Roman"/>
              </a:rPr>
              <a:t>الجذور في مخازن مبردة على درجة حرارة اعلى بقليل من الصفر المئوي ورطوبة نسبية مرتفعة  90 – 95 % ,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ثم </a:t>
            </a:r>
            <a:r>
              <a:rPr lang="ar-IQ" sz="2400" dirty="0">
                <a:latin typeface="Times New Roman"/>
                <a:ea typeface="Times New Roman"/>
                <a:cs typeface="Times New Roman"/>
              </a:rPr>
              <a:t>تتم اعادة زراعة الجذور المخزنة في السنة الثانية, وتستبعد الجذور المتعفنة والمنكمشة,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ويفضل </a:t>
            </a:r>
            <a:r>
              <a:rPr lang="ar-IQ" sz="2400" dirty="0">
                <a:latin typeface="Times New Roman"/>
                <a:ea typeface="Times New Roman"/>
                <a:cs typeface="Times New Roman"/>
              </a:rPr>
              <a:t>زراعة الجذور بعد اخراجها من المخزن مباشرة وعدم تعريضها للهواء ولايام  متعددة حتى لاتنكمش.</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4002827791"/>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pPr marL="457200" marR="0" indent="-457200" algn="just" rtl="1">
              <a:lnSpc>
                <a:spcPct val="115000"/>
              </a:lnSpc>
              <a:spcBef>
                <a:spcPts val="0"/>
              </a:spcBef>
              <a:spcAft>
                <a:spcPts val="0"/>
              </a:spcAft>
              <a:buClr>
                <a:srgbClr val="FF3399"/>
              </a:buClr>
              <a:buFont typeface="+mj-lt"/>
              <a:buAutoNum type="arabicPeriod" startAt="2"/>
            </a:pPr>
            <a:r>
              <a:rPr lang="ar-IQ" sz="2400" dirty="0" smtClean="0">
                <a:solidFill>
                  <a:srgbClr val="7030A0"/>
                </a:solidFill>
                <a:latin typeface="Times New Roman"/>
                <a:ea typeface="Times New Roman"/>
                <a:cs typeface="Times New Roman"/>
              </a:rPr>
              <a:t>البذور </a:t>
            </a:r>
            <a:r>
              <a:rPr lang="ar-IQ" sz="2400" dirty="0">
                <a:solidFill>
                  <a:srgbClr val="7030A0"/>
                </a:solidFill>
                <a:latin typeface="Times New Roman"/>
                <a:ea typeface="Times New Roman"/>
                <a:cs typeface="Times New Roman"/>
              </a:rPr>
              <a:t>لإنتاج البذور </a:t>
            </a:r>
            <a:r>
              <a:rPr lang="en-US" sz="2400" dirty="0">
                <a:solidFill>
                  <a:srgbClr val="7030A0"/>
                </a:solidFill>
                <a:latin typeface="Times New Roman"/>
                <a:ea typeface="Times New Roman"/>
                <a:cs typeface="Times New Roman"/>
              </a:rPr>
              <a:t>Seed – to – seed </a:t>
            </a:r>
            <a:endParaRPr lang="en-US" sz="2000" dirty="0">
              <a:solidFill>
                <a:srgbClr val="7030A0"/>
              </a:solidFill>
              <a:latin typeface="Times New Roman"/>
              <a:ea typeface="Times New Roman"/>
            </a:endParaRPr>
          </a:p>
          <a:p>
            <a:pPr algn="just" rtl="1">
              <a:buFont typeface="Wingdings"/>
              <a:buChar char="§"/>
            </a:pPr>
            <a:r>
              <a:rPr lang="ar-IQ" sz="2400" dirty="0" smtClean="0">
                <a:ea typeface="Times New Roman"/>
                <a:cs typeface="+mj-cs"/>
              </a:rPr>
              <a:t>تتبع </a:t>
            </a:r>
            <a:r>
              <a:rPr lang="ar-IQ" sz="2400" dirty="0">
                <a:ea typeface="Times New Roman"/>
                <a:cs typeface="+mj-cs"/>
              </a:rPr>
              <a:t>هذه الطريقة بصفة خاصة في انتاج البذور المعتمدة وهي البذور التي يستعملها المزارعون وتختلف عن سابقتها في ان البذور تبذر وتنمو الجذور وتحصد البذور الناتجة في نفس المكان, </a:t>
            </a:r>
            <a:endParaRPr lang="ar-IQ" sz="2400" dirty="0" smtClean="0">
              <a:ea typeface="Times New Roman"/>
              <a:cs typeface="+mj-cs"/>
            </a:endParaRPr>
          </a:p>
          <a:p>
            <a:pPr marL="0" indent="0" algn="just" rtl="1">
              <a:buNone/>
            </a:pPr>
            <a:endParaRPr lang="ar-IQ" sz="2400" dirty="0" smtClean="0">
              <a:ea typeface="Times New Roman"/>
              <a:cs typeface="+mj-cs"/>
            </a:endParaRPr>
          </a:p>
          <a:p>
            <a:pPr algn="just" rtl="1">
              <a:buFont typeface="Wingdings"/>
              <a:buChar char="§"/>
            </a:pPr>
            <a:r>
              <a:rPr lang="ar-IQ" sz="2400" dirty="0" smtClean="0">
                <a:ea typeface="Times New Roman"/>
                <a:cs typeface="+mj-cs"/>
              </a:rPr>
              <a:t>وفي </a:t>
            </a:r>
            <a:r>
              <a:rPr lang="ar-IQ" sz="2400" dirty="0">
                <a:ea typeface="Times New Roman"/>
                <a:cs typeface="+mj-cs"/>
              </a:rPr>
              <a:t>المناطق التي يشيع فيها إتباع هذه الطريقة ومنها العراق فإن ذلك يتطلب فترة طويلة من الجو البارد لتتهيأ النباتات للتزهير وتكوين البذور</a:t>
            </a:r>
            <a:r>
              <a:rPr lang="ar-IQ" sz="2400" dirty="0" smtClean="0">
                <a:ea typeface="Times New Roman"/>
                <a:cs typeface="+mj-cs"/>
              </a:rPr>
              <a:t>,</a:t>
            </a:r>
          </a:p>
          <a:p>
            <a:pPr marL="0" indent="0" algn="just" rtl="1">
              <a:buNone/>
            </a:pPr>
            <a:endParaRPr lang="ar-IQ" sz="2400" dirty="0" smtClean="0">
              <a:ea typeface="Times New Roman"/>
              <a:cs typeface="+mj-cs"/>
            </a:endParaRPr>
          </a:p>
          <a:p>
            <a:pPr algn="just" rtl="1">
              <a:buFont typeface="Wingdings"/>
              <a:buChar char="§"/>
            </a:pPr>
            <a:r>
              <a:rPr lang="ar-IQ" sz="2400" dirty="0" smtClean="0">
                <a:ea typeface="Times New Roman"/>
                <a:cs typeface="+mj-cs"/>
              </a:rPr>
              <a:t> </a:t>
            </a:r>
            <a:r>
              <a:rPr lang="ar-IQ" sz="2400" dirty="0">
                <a:ea typeface="Times New Roman"/>
                <a:cs typeface="+mj-cs"/>
              </a:rPr>
              <a:t>ويجب استعمال بذور اساس  (بذور الذرية) عالية الجودة  </a:t>
            </a:r>
            <a:r>
              <a:rPr lang="en-US" sz="2400" dirty="0">
                <a:solidFill>
                  <a:schemeClr val="accent1">
                    <a:lumMod val="75000"/>
                  </a:schemeClr>
                </a:solidFill>
                <a:latin typeface="Times New Roman"/>
                <a:ea typeface="Times New Roman"/>
                <a:cs typeface="+mj-cs"/>
              </a:rPr>
              <a:t>Stock seed</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فقط عند انتاج المحصول بهذه الطريقة حيث ان نباتات الغرائب الناتجة من هذه البذور تكون قليلة, </a:t>
            </a:r>
            <a:endParaRPr lang="ar-IQ" sz="2400" dirty="0" smtClean="0">
              <a:latin typeface="Times New Roman"/>
              <a:ea typeface="Times New Roman"/>
              <a:cs typeface="+mj-cs"/>
            </a:endParaRPr>
          </a:p>
          <a:p>
            <a:pPr marL="0" indent="0" algn="just" rtl="1">
              <a:buNone/>
            </a:pP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ويجب </a:t>
            </a:r>
            <a:r>
              <a:rPr lang="ar-IQ" sz="2400" dirty="0">
                <a:latin typeface="Times New Roman"/>
                <a:ea typeface="Times New Roman"/>
                <a:cs typeface="+mj-cs"/>
              </a:rPr>
              <a:t>عدم استعمال البذور الناتجة بهذه الطريقة للحصول على محصول بذور اخرى منها بل تستعمل دائما بذور الاساس.</a:t>
            </a:r>
            <a:endParaRPr lang="en-US" sz="2400" dirty="0">
              <a:cs typeface="+mj-cs"/>
            </a:endParaRPr>
          </a:p>
        </p:txBody>
      </p:sp>
    </p:spTree>
    <p:extLst>
      <p:ext uri="{BB962C8B-B14F-4D97-AF65-F5344CB8AC3E}">
        <p14:creationId xmlns:p14="http://schemas.microsoft.com/office/powerpoint/2010/main" val="2133807959"/>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152400"/>
            <a:ext cx="8534400" cy="6400800"/>
          </a:xfrm>
        </p:spPr>
        <p:txBody>
          <a:bodyPr>
            <a:normAutofit/>
          </a:bodyPr>
          <a:lstStyle/>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وتتشابه </a:t>
            </a:r>
            <a:r>
              <a:rPr lang="ar-IQ" sz="2400" dirty="0">
                <a:ea typeface="Times New Roman"/>
                <a:cs typeface="Times New Roman"/>
              </a:rPr>
              <a:t>عمليات التسميد والري ومكافحة الادغال في كلا الطريقتين كثيرا كما هو الحال في انتاج الجزر لغرض الاستهلاك.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يحصل </a:t>
            </a:r>
            <a:r>
              <a:rPr lang="ar-IQ" sz="2400" dirty="0">
                <a:ea typeface="Times New Roman"/>
                <a:cs typeface="Times New Roman"/>
              </a:rPr>
              <a:t>التلقيح الخلطي بسهولة ويستوجب ذلك عزل الاصناف عن بعضها بصورة جيدة.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ان </a:t>
            </a:r>
            <a:r>
              <a:rPr lang="ar-IQ" sz="2400" dirty="0">
                <a:ea typeface="Times New Roman"/>
                <a:cs typeface="Times New Roman"/>
              </a:rPr>
              <a:t>الاصناف ذات الجذور الحمراء يمكن ان تلوث الاصناف ذات الجذور البيضاء التي تبعد عنها بمسافة 800م,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وينصح </a:t>
            </a:r>
            <a:r>
              <a:rPr lang="ar-IQ" sz="2400" dirty="0">
                <a:ea typeface="Times New Roman"/>
                <a:cs typeface="Times New Roman"/>
              </a:rPr>
              <a:t>بعزل الاصناف ذات الالوان المختلفة (الابيض والاصفر والبرتقالي) عن بعضها بمسافة 1600م,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اما </a:t>
            </a:r>
            <a:r>
              <a:rPr lang="ar-IQ" sz="2400" dirty="0">
                <a:ea typeface="Times New Roman"/>
                <a:cs typeface="Times New Roman"/>
              </a:rPr>
              <a:t>الاصناف ذات اللون الواحد فينصح بعزلها بمسافة 400م,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ونظرا </a:t>
            </a:r>
            <a:r>
              <a:rPr lang="ar-IQ" sz="2400" dirty="0">
                <a:ea typeface="Times New Roman"/>
                <a:cs typeface="Times New Roman"/>
              </a:rPr>
              <a:t>لان الاصناف الاكثر شيوعا في الزراعة هي ذات اللون البرتقالي حيث ينصح بعزلها عن بعضها بمسافة 400م لانتاج البذور التجارية وبمسافة 900م لانتاج بذور الاساس. </a:t>
            </a:r>
            <a:endParaRPr lang="ar-IQ" sz="2400" dirty="0" smtClean="0">
              <a:ea typeface="Times New Roman"/>
              <a:cs typeface="Times New Roman"/>
            </a:endParaRPr>
          </a:p>
        </p:txBody>
      </p:sp>
    </p:spTree>
    <p:extLst>
      <p:ext uri="{BB962C8B-B14F-4D97-AF65-F5344CB8AC3E}">
        <p14:creationId xmlns:p14="http://schemas.microsoft.com/office/powerpoint/2010/main" val="620318423"/>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152400"/>
            <a:ext cx="8534400" cy="6400800"/>
          </a:xfrm>
        </p:spPr>
        <p:txBody>
          <a:bodyPr>
            <a:normAutofit/>
          </a:bodyPr>
          <a:lstStyle/>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وبعد </a:t>
            </a:r>
            <a:r>
              <a:rPr lang="ar-IQ" sz="2400" dirty="0">
                <a:ea typeface="Times New Roman"/>
                <a:cs typeface="Times New Roman"/>
              </a:rPr>
              <a:t>نضج الحاصل تحصد البذور عندما تكون نورات الرتب الثانية تامة النضج (لونها بني داكن) ونورات الرتب الثالثة قد بدأت بالتلون البني. </a:t>
            </a:r>
            <a:endParaRPr lang="ar-IQ" sz="2400" dirty="0" smtClean="0">
              <a:ea typeface="Times New Roman"/>
              <a:cs typeface="Times New Roman"/>
            </a:endParaRPr>
          </a:p>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ويجب </a:t>
            </a:r>
            <a:r>
              <a:rPr lang="ar-IQ" sz="2400" dirty="0">
                <a:ea typeface="Times New Roman"/>
                <a:cs typeface="Times New Roman"/>
              </a:rPr>
              <a:t>عدم تأخير الحصاد عن ذلك لمنع انتثار البذور, ويؤدي انتثار البذور الى انخفاض كمية الحاصل, </a:t>
            </a:r>
            <a:endParaRPr lang="ar-IQ" sz="2400" dirty="0" smtClean="0">
              <a:ea typeface="Times New Roman"/>
              <a:cs typeface="Times New Roman"/>
            </a:endParaRPr>
          </a:p>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ثم </a:t>
            </a:r>
            <a:r>
              <a:rPr lang="ar-IQ" sz="2400" dirty="0">
                <a:ea typeface="Times New Roman"/>
                <a:cs typeface="Times New Roman"/>
              </a:rPr>
              <a:t>تنقى البذور وتزال الاشواك الموجودة في طرف البذرة وذلك لتقليل حجم كتلة البذور ولتسهيل عملية التنقية</a:t>
            </a:r>
            <a:r>
              <a:rPr lang="ar-IQ" sz="2400" dirty="0" smtClean="0">
                <a:ea typeface="Times New Roman"/>
                <a:cs typeface="Times New Roman"/>
              </a:rPr>
              <a:t>.</a:t>
            </a:r>
          </a:p>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 </a:t>
            </a:r>
            <a:r>
              <a:rPr lang="ar-IQ" sz="2400" dirty="0">
                <a:ea typeface="Times New Roman"/>
                <a:cs typeface="Times New Roman"/>
              </a:rPr>
              <a:t>تتراوح كمية حاصل البذور بين 250 – 300 كغم دونم</a:t>
            </a:r>
            <a:r>
              <a:rPr lang="ar-IQ" sz="2400" baseline="30000" dirty="0">
                <a:ea typeface="Times New Roman"/>
                <a:cs typeface="Times New Roman"/>
              </a:rPr>
              <a:t>-1 </a:t>
            </a:r>
            <a:r>
              <a:rPr lang="ar-IQ" sz="2400" dirty="0">
                <a:ea typeface="Times New Roman"/>
                <a:cs typeface="Times New Roman"/>
              </a:rPr>
              <a:t> وقد يصل الحاصل الى 400 كغم </a:t>
            </a:r>
            <a:r>
              <a:rPr lang="ar-IQ" sz="2400" dirty="0" smtClean="0">
                <a:ea typeface="Times New Roman"/>
                <a:cs typeface="Times New Roman"/>
              </a:rPr>
              <a:t>دونم</a:t>
            </a:r>
            <a:r>
              <a:rPr lang="ar-IQ" sz="2400" baseline="30000" dirty="0" smtClean="0">
                <a:ea typeface="Times New Roman"/>
                <a:cs typeface="Times New Roman"/>
              </a:rPr>
              <a:t>-1</a:t>
            </a:r>
            <a:endParaRPr lang="en-US" sz="2400" dirty="0"/>
          </a:p>
        </p:txBody>
      </p:sp>
    </p:spTree>
    <p:extLst>
      <p:ext uri="{BB962C8B-B14F-4D97-AF65-F5344CB8AC3E}">
        <p14:creationId xmlns:p14="http://schemas.microsoft.com/office/powerpoint/2010/main" val="2445588582"/>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marR="0" indent="0" algn="just" rtl="1">
              <a:lnSpc>
                <a:spcPct val="115000"/>
              </a:lnSpc>
              <a:spcBef>
                <a:spcPts val="0"/>
              </a:spcBef>
              <a:spcAft>
                <a:spcPts val="0"/>
              </a:spcAft>
              <a:buNone/>
            </a:pPr>
            <a:r>
              <a:rPr lang="ar-IQ" sz="3100" b="1" dirty="0">
                <a:solidFill>
                  <a:schemeClr val="accent6">
                    <a:lumMod val="75000"/>
                  </a:schemeClr>
                </a:solidFill>
                <a:latin typeface="Times New Roman"/>
                <a:ea typeface="Times New Roman"/>
                <a:cs typeface="Times New Roman"/>
              </a:rPr>
              <a:t>من اهم مزايا الطريقة الثانية:</a:t>
            </a:r>
            <a:endParaRPr lang="en-US" sz="3100" dirty="0">
              <a:solidFill>
                <a:schemeClr val="accent6">
                  <a:lumMod val="75000"/>
                </a:schemeClr>
              </a:solidFill>
              <a:latin typeface="Times New Roman"/>
              <a:ea typeface="Times New Roman"/>
            </a:endParaRPr>
          </a:p>
          <a:p>
            <a:pPr marL="514350" marR="0" indent="-514350" algn="just" rtl="1">
              <a:lnSpc>
                <a:spcPct val="115000"/>
              </a:lnSpc>
              <a:spcBef>
                <a:spcPts val="0"/>
              </a:spcBef>
              <a:spcAft>
                <a:spcPts val="0"/>
              </a:spcAft>
              <a:buClr>
                <a:srgbClr val="FF3399"/>
              </a:buClr>
              <a:buFont typeface="+mj-lt"/>
              <a:buAutoNum type="arabicPeriod"/>
            </a:pPr>
            <a:r>
              <a:rPr lang="ar-IQ" sz="3100" dirty="0" smtClean="0">
                <a:latin typeface="Times New Roman"/>
                <a:ea typeface="Times New Roman"/>
                <a:cs typeface="Times New Roman"/>
              </a:rPr>
              <a:t>اسرع </a:t>
            </a:r>
            <a:r>
              <a:rPr lang="ar-IQ" sz="3100" dirty="0">
                <a:latin typeface="Times New Roman"/>
                <a:ea typeface="Times New Roman"/>
                <a:cs typeface="Times New Roman"/>
              </a:rPr>
              <a:t>من الطريقة الاولى حيث ينتج المحصول خلال سنة.</a:t>
            </a:r>
            <a:endParaRPr lang="en-US" sz="3100" dirty="0">
              <a:latin typeface="Times New Roman"/>
              <a:ea typeface="Times New Roman"/>
            </a:endParaRPr>
          </a:p>
          <a:p>
            <a:pPr marL="514350" marR="0" indent="-514350" algn="just" rtl="1">
              <a:lnSpc>
                <a:spcPct val="115000"/>
              </a:lnSpc>
              <a:spcBef>
                <a:spcPts val="0"/>
              </a:spcBef>
              <a:spcAft>
                <a:spcPts val="0"/>
              </a:spcAft>
              <a:buClr>
                <a:srgbClr val="FF3399"/>
              </a:buClr>
              <a:buFont typeface="+mj-lt"/>
              <a:buAutoNum type="arabicPeriod"/>
            </a:pPr>
            <a:r>
              <a:rPr lang="ar-IQ" sz="3100" dirty="0" smtClean="0">
                <a:latin typeface="Times New Roman"/>
                <a:ea typeface="Times New Roman"/>
                <a:cs typeface="Times New Roman"/>
              </a:rPr>
              <a:t>انخفاض </a:t>
            </a:r>
            <a:r>
              <a:rPr lang="ar-IQ" sz="3100" dirty="0">
                <a:latin typeface="Times New Roman"/>
                <a:ea typeface="Times New Roman"/>
                <a:cs typeface="Times New Roman"/>
              </a:rPr>
              <a:t>كلفة الانتاج نظرا لعدم الحاجة الى حصاد الجذور وزراعتها ثانية.</a:t>
            </a:r>
            <a:endParaRPr lang="en-US" sz="3100" dirty="0">
              <a:latin typeface="Times New Roman"/>
              <a:ea typeface="Times New Roman"/>
            </a:endParaRPr>
          </a:p>
          <a:p>
            <a:pPr marL="514350" marR="0" indent="-514350" algn="just" rtl="1">
              <a:lnSpc>
                <a:spcPct val="115000"/>
              </a:lnSpc>
              <a:spcBef>
                <a:spcPts val="0"/>
              </a:spcBef>
              <a:spcAft>
                <a:spcPts val="0"/>
              </a:spcAft>
              <a:buClr>
                <a:srgbClr val="FF3399"/>
              </a:buClr>
              <a:buFont typeface="+mj-lt"/>
              <a:buAutoNum type="arabicPeriod"/>
            </a:pPr>
            <a:r>
              <a:rPr lang="ar-IQ" sz="3100" dirty="0" smtClean="0">
                <a:latin typeface="Times New Roman"/>
                <a:ea typeface="Times New Roman"/>
                <a:cs typeface="Times New Roman"/>
              </a:rPr>
              <a:t>لاتحتاج </a:t>
            </a:r>
            <a:r>
              <a:rPr lang="ar-IQ" sz="3100" dirty="0">
                <a:latin typeface="Times New Roman"/>
                <a:ea typeface="Times New Roman"/>
                <a:cs typeface="Times New Roman"/>
              </a:rPr>
              <a:t>الى عملية الخزن كما في الطريقة الاولى حيث تخزن الجذور ويفقد قسم منها نتيجة التعفن اثناء الخزن.</a:t>
            </a:r>
            <a:endParaRPr lang="en-US" sz="3100" dirty="0">
              <a:latin typeface="Times New Roman"/>
              <a:ea typeface="Times New Roman"/>
            </a:endParaRPr>
          </a:p>
          <a:p>
            <a:pPr marL="514350" marR="0" indent="-514350" algn="just" rtl="1">
              <a:lnSpc>
                <a:spcPct val="115000"/>
              </a:lnSpc>
              <a:spcBef>
                <a:spcPts val="0"/>
              </a:spcBef>
              <a:spcAft>
                <a:spcPts val="0"/>
              </a:spcAft>
              <a:buClr>
                <a:srgbClr val="FF3399"/>
              </a:buClr>
              <a:buFont typeface="+mj-lt"/>
              <a:buAutoNum type="arabicPeriod"/>
            </a:pPr>
            <a:r>
              <a:rPr lang="ar-IQ" sz="3100" dirty="0" smtClean="0">
                <a:latin typeface="Times New Roman"/>
                <a:ea typeface="Times New Roman"/>
                <a:cs typeface="Times New Roman"/>
              </a:rPr>
              <a:t>غالبا </a:t>
            </a:r>
            <a:r>
              <a:rPr lang="ar-IQ" sz="3100" dirty="0">
                <a:latin typeface="Times New Roman"/>
                <a:ea typeface="Times New Roman"/>
                <a:cs typeface="Times New Roman"/>
              </a:rPr>
              <a:t>ماتكون كمية البذور الناتجة اكبر من حاصل البذور الناتجة من الطريقة الاولى.</a:t>
            </a:r>
            <a:endParaRPr lang="en-US" sz="3100" dirty="0">
              <a:latin typeface="Times New Roman"/>
              <a:ea typeface="Times New Roman"/>
            </a:endParaRPr>
          </a:p>
          <a:p>
            <a:pPr marL="0" marR="0" indent="0" algn="just" rtl="1">
              <a:lnSpc>
                <a:spcPct val="115000"/>
              </a:lnSpc>
              <a:spcBef>
                <a:spcPts val="0"/>
              </a:spcBef>
              <a:spcAft>
                <a:spcPts val="0"/>
              </a:spcAft>
              <a:buNone/>
            </a:pPr>
            <a:r>
              <a:rPr lang="ar-IQ" sz="3100" b="1" dirty="0">
                <a:solidFill>
                  <a:schemeClr val="accent6">
                    <a:lumMod val="75000"/>
                  </a:schemeClr>
                </a:solidFill>
                <a:latin typeface="Times New Roman"/>
                <a:ea typeface="Times New Roman"/>
                <a:cs typeface="Times New Roman"/>
              </a:rPr>
              <a:t>من عيوبها:</a:t>
            </a:r>
            <a:endParaRPr lang="en-US" sz="3100" dirty="0">
              <a:solidFill>
                <a:schemeClr val="accent6">
                  <a:lumMod val="75000"/>
                </a:schemeClr>
              </a:solidFill>
              <a:latin typeface="Times New Roman"/>
              <a:ea typeface="Times New Roman"/>
            </a:endParaRPr>
          </a:p>
          <a:p>
            <a:pPr marL="514350" marR="0" indent="-514350" algn="just" rtl="1">
              <a:lnSpc>
                <a:spcPct val="115000"/>
              </a:lnSpc>
              <a:spcBef>
                <a:spcPts val="0"/>
              </a:spcBef>
              <a:spcAft>
                <a:spcPts val="0"/>
              </a:spcAft>
              <a:buClr>
                <a:srgbClr val="FF3399"/>
              </a:buClr>
              <a:buFont typeface="+mj-lt"/>
              <a:buAutoNum type="arabicPeriod"/>
            </a:pPr>
            <a:r>
              <a:rPr lang="ar-IQ" sz="3100" dirty="0" smtClean="0">
                <a:latin typeface="Times New Roman"/>
                <a:ea typeface="Times New Roman"/>
                <a:cs typeface="Times New Roman"/>
              </a:rPr>
              <a:t>لايمكن </a:t>
            </a:r>
            <a:r>
              <a:rPr lang="ar-IQ" sz="3100" dirty="0">
                <a:latin typeface="Times New Roman"/>
                <a:ea typeface="Times New Roman"/>
                <a:cs typeface="Times New Roman"/>
              </a:rPr>
              <a:t>الانتخاب لنوع الجذور ولونها.</a:t>
            </a:r>
            <a:endParaRPr lang="en-US" sz="3100" dirty="0">
              <a:latin typeface="Times New Roman"/>
              <a:ea typeface="Times New Roman"/>
            </a:endParaRPr>
          </a:p>
          <a:p>
            <a:pPr marL="514350" marR="0" indent="-514350" algn="just" rtl="1">
              <a:lnSpc>
                <a:spcPct val="115000"/>
              </a:lnSpc>
              <a:spcBef>
                <a:spcPts val="0"/>
              </a:spcBef>
              <a:spcAft>
                <a:spcPts val="0"/>
              </a:spcAft>
              <a:buClr>
                <a:srgbClr val="FF3399"/>
              </a:buClr>
              <a:buFont typeface="+mj-lt"/>
              <a:buAutoNum type="arabicPeriod"/>
            </a:pPr>
            <a:r>
              <a:rPr lang="ar-IQ" sz="3100" dirty="0" smtClean="0">
                <a:latin typeface="Times New Roman"/>
                <a:ea typeface="Times New Roman"/>
                <a:cs typeface="Times New Roman"/>
              </a:rPr>
              <a:t>صعوبة </a:t>
            </a:r>
            <a:r>
              <a:rPr lang="ar-IQ" sz="3100" dirty="0">
                <a:latin typeface="Times New Roman"/>
                <a:ea typeface="Times New Roman"/>
                <a:cs typeface="Times New Roman"/>
              </a:rPr>
              <a:t>اجراء ازالة الغرائب.</a:t>
            </a:r>
            <a:endParaRPr lang="en-US" sz="3100" dirty="0">
              <a:latin typeface="Times New Roman"/>
              <a:ea typeface="Times New Roman"/>
            </a:endParaRPr>
          </a:p>
          <a:p>
            <a:pPr marL="514350" marR="0" indent="-514350" algn="just" rtl="1">
              <a:lnSpc>
                <a:spcPct val="115000"/>
              </a:lnSpc>
              <a:spcBef>
                <a:spcPts val="0"/>
              </a:spcBef>
              <a:spcAft>
                <a:spcPts val="0"/>
              </a:spcAft>
              <a:buClr>
                <a:srgbClr val="FF3399"/>
              </a:buClr>
              <a:buFont typeface="+mj-lt"/>
              <a:buAutoNum type="arabicPeriod"/>
            </a:pPr>
            <a:r>
              <a:rPr lang="ar-IQ" sz="3100" dirty="0" smtClean="0">
                <a:latin typeface="Times New Roman"/>
                <a:ea typeface="Times New Roman"/>
                <a:cs typeface="Times New Roman"/>
              </a:rPr>
              <a:t>لايمكن </a:t>
            </a:r>
            <a:r>
              <a:rPr lang="ar-IQ" sz="3100" dirty="0">
                <a:latin typeface="Times New Roman"/>
                <a:ea typeface="Times New Roman"/>
                <a:cs typeface="Times New Roman"/>
              </a:rPr>
              <a:t>اتباع هذه الطريقة لانتاج بذور الاساس.</a:t>
            </a:r>
            <a:endParaRPr lang="en-US" sz="3100" dirty="0">
              <a:latin typeface="Times New Roman"/>
              <a:ea typeface="Times New Roman"/>
            </a:endParaRPr>
          </a:p>
          <a:p>
            <a:pPr marL="514350" indent="-514350">
              <a:buClr>
                <a:srgbClr val="FF3399"/>
              </a:buClr>
              <a:buFont typeface="+mj-lt"/>
              <a:buAutoNum type="arabicPeriod"/>
            </a:pPr>
            <a:endParaRPr lang="en-US" dirty="0"/>
          </a:p>
        </p:txBody>
      </p:sp>
    </p:spTree>
    <p:extLst>
      <p:ext uri="{BB962C8B-B14F-4D97-AF65-F5344CB8AC3E}">
        <p14:creationId xmlns:p14="http://schemas.microsoft.com/office/powerpoint/2010/main" val="3733868757"/>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يمكن </a:t>
            </a:r>
            <a:r>
              <a:rPr lang="ar-IQ" sz="2400" dirty="0">
                <a:latin typeface="Times New Roman"/>
                <a:ea typeface="Times New Roman"/>
                <a:cs typeface="Times New Roman"/>
              </a:rPr>
              <a:t>اتباع هذه الطريقة في العراق وخاصة في انتاج بذور الاصناف المحلية التي </a:t>
            </a:r>
            <a:r>
              <a:rPr lang="ar-IQ" sz="2400" dirty="0" smtClean="0">
                <a:latin typeface="Times New Roman"/>
                <a:ea typeface="Times New Roman"/>
                <a:cs typeface="Times New Roman"/>
              </a:rPr>
              <a:t>تزهروتكون </a:t>
            </a:r>
            <a:r>
              <a:rPr lang="ar-IQ" sz="2400" dirty="0">
                <a:latin typeface="Times New Roman"/>
                <a:ea typeface="Times New Roman"/>
                <a:cs typeface="Times New Roman"/>
              </a:rPr>
              <a:t>البذور خلال سنة واحدة من زراعة البذرة حيث تتعرض نباتات الجزر لبرودة الشتاء وتتهيأ للازهار,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اما </a:t>
            </a:r>
            <a:r>
              <a:rPr lang="ar-IQ" sz="2400" dirty="0">
                <a:latin typeface="Times New Roman"/>
                <a:ea typeface="Times New Roman"/>
                <a:cs typeface="Times New Roman"/>
              </a:rPr>
              <a:t>الاصناف الاجنبية فانها لاتتأثر كثيرا تحت ظروف العراق وتصبح الطريقة الاولى اكثر ملائمة لانتاج بذورها.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وعموما </a:t>
            </a:r>
            <a:r>
              <a:rPr lang="ar-IQ" sz="2400" dirty="0">
                <a:latin typeface="Times New Roman"/>
                <a:ea typeface="Times New Roman"/>
                <a:cs typeface="Times New Roman"/>
              </a:rPr>
              <a:t>فان الطريقة الاولى افضل من الثانية بسبب امكانية فحص الجذور بالنسبة للون والشكل وذلك يسهل من عملية ازالة الغرائب, كما يمكن ازالة الجذور التالفة والمتعفنة</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330411006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381000"/>
            <a:ext cx="8229600" cy="6096000"/>
          </a:xfrm>
        </p:spPr>
        <p:txBody>
          <a:bodyPr>
            <a:normAutofit/>
          </a:bodyPr>
          <a:lstStyle/>
          <a:p>
            <a:pPr marL="0" indent="0" algn="ctr" rtl="1">
              <a:lnSpc>
                <a:spcPct val="115000"/>
              </a:lnSpc>
              <a:buNone/>
            </a:pPr>
            <a:r>
              <a:rPr lang="ar-SA" sz="2800" b="1" dirty="0">
                <a:solidFill>
                  <a:srgbClr val="C00000"/>
                </a:solidFill>
                <a:latin typeface="Times New Roman"/>
                <a:cs typeface="+mj-cs"/>
              </a:rPr>
              <a:t>العائلة الخيمية  </a:t>
            </a:r>
            <a:endParaRPr lang="en-US" sz="2800" b="1" dirty="0" smtClean="0">
              <a:solidFill>
                <a:srgbClr val="C00000"/>
              </a:solidFill>
              <a:latin typeface="Times New Roman"/>
              <a:cs typeface="+mj-cs"/>
            </a:endParaRPr>
          </a:p>
          <a:p>
            <a:pPr marL="0" indent="0" algn="ctr" rtl="1">
              <a:lnSpc>
                <a:spcPct val="115000"/>
              </a:lnSpc>
              <a:buNone/>
            </a:pPr>
            <a:r>
              <a:rPr lang="en-US" sz="2800" b="1" dirty="0" err="1" smtClean="0">
                <a:solidFill>
                  <a:srgbClr val="C00000"/>
                </a:solidFill>
                <a:latin typeface="Times New Roman"/>
                <a:cs typeface="+mj-cs"/>
              </a:rPr>
              <a:t>Umbelliferae</a:t>
            </a:r>
            <a:endParaRPr lang="en-US" sz="2800" b="1" dirty="0" smtClean="0">
              <a:solidFill>
                <a:srgbClr val="C00000"/>
              </a:solidFill>
              <a:latin typeface="Times New Roman"/>
              <a:cs typeface="+mj-cs"/>
            </a:endParaRPr>
          </a:p>
          <a:p>
            <a:pPr marL="0" indent="0" algn="ctr" rtl="1">
              <a:lnSpc>
                <a:spcPct val="115000"/>
              </a:lnSpc>
              <a:buNone/>
            </a:pPr>
            <a:endParaRPr lang="en-US" sz="2800" dirty="0">
              <a:cs typeface="+mj-cs"/>
            </a:endParaRPr>
          </a:p>
          <a:p>
            <a:pPr algn="just" rtl="1">
              <a:lnSpc>
                <a:spcPct val="115000"/>
              </a:lnSpc>
              <a:buFont typeface="Wingdings" panose="05000000000000000000" pitchFamily="2" charset="2"/>
              <a:buChar char="q"/>
            </a:pPr>
            <a:r>
              <a:rPr lang="ar-SA" sz="2400" b="1" dirty="0">
                <a:solidFill>
                  <a:srgbClr val="FF0000"/>
                </a:solidFill>
                <a:latin typeface="Times New Roman"/>
                <a:cs typeface="+mj-cs"/>
              </a:rPr>
              <a:t>الجزر  </a:t>
            </a:r>
            <a:r>
              <a:rPr lang="en-US" sz="2400" b="1" dirty="0">
                <a:solidFill>
                  <a:srgbClr val="FF0000"/>
                </a:solidFill>
                <a:latin typeface="Times New Roman"/>
                <a:cs typeface="+mj-cs"/>
              </a:rPr>
              <a:t>Carrot</a:t>
            </a:r>
            <a:endParaRPr lang="en-US" sz="2400" dirty="0">
              <a:solidFill>
                <a:srgbClr val="FF0000"/>
              </a:solidFill>
              <a:cs typeface="+mj-cs"/>
            </a:endParaRPr>
          </a:p>
          <a:p>
            <a:pPr marL="0" indent="0" algn="just" rtl="1">
              <a:lnSpc>
                <a:spcPct val="115000"/>
              </a:lnSpc>
              <a:buNone/>
            </a:pPr>
            <a:r>
              <a:rPr lang="en-US" sz="2400" b="1" i="1" dirty="0" err="1">
                <a:solidFill>
                  <a:srgbClr val="FF0000"/>
                </a:solidFill>
                <a:latin typeface="Times New Roman"/>
                <a:cs typeface="+mj-cs"/>
              </a:rPr>
              <a:t>Daucus</a:t>
            </a:r>
            <a:r>
              <a:rPr lang="en-US" sz="2400" b="1" i="1" dirty="0">
                <a:solidFill>
                  <a:srgbClr val="FF0000"/>
                </a:solidFill>
                <a:latin typeface="Times New Roman"/>
                <a:cs typeface="+mj-cs"/>
              </a:rPr>
              <a:t> </a:t>
            </a:r>
            <a:r>
              <a:rPr lang="en-US" sz="2400" b="1" i="1" dirty="0" err="1">
                <a:solidFill>
                  <a:srgbClr val="FF0000"/>
                </a:solidFill>
                <a:latin typeface="Times New Roman"/>
                <a:cs typeface="+mj-cs"/>
              </a:rPr>
              <a:t>carota</a:t>
            </a:r>
            <a:r>
              <a:rPr lang="en-US" sz="2400" b="1" i="1" dirty="0">
                <a:solidFill>
                  <a:srgbClr val="FF0000"/>
                </a:solidFill>
                <a:latin typeface="Times New Roman"/>
                <a:cs typeface="+mj-cs"/>
              </a:rPr>
              <a:t> </a:t>
            </a:r>
            <a:r>
              <a:rPr lang="en-US" sz="2400" b="1" dirty="0">
                <a:solidFill>
                  <a:srgbClr val="FF0000"/>
                </a:solidFill>
                <a:latin typeface="Times New Roman"/>
                <a:cs typeface="+mj-cs"/>
              </a:rPr>
              <a:t>L. var. sativa, D.C.</a:t>
            </a:r>
            <a:endParaRPr lang="en-US" sz="2400" dirty="0">
              <a:solidFill>
                <a:srgbClr val="FF0000"/>
              </a:solidFill>
              <a:cs typeface="+mj-cs"/>
            </a:endParaRPr>
          </a:p>
          <a:p>
            <a:pPr algn="just" rtl="1">
              <a:buFont typeface="Wingdings"/>
              <a:buChar char="§"/>
            </a:pPr>
            <a:r>
              <a:rPr lang="ar-IQ" sz="2400" dirty="0" smtClean="0">
                <a:ea typeface="Times New Roman"/>
                <a:cs typeface="+mj-cs"/>
              </a:rPr>
              <a:t>يعد </a:t>
            </a:r>
            <a:r>
              <a:rPr lang="ar-IQ" sz="2400" dirty="0">
                <a:ea typeface="Times New Roman"/>
                <a:cs typeface="+mj-cs"/>
              </a:rPr>
              <a:t>الجزر من المحاصيل الشتوية المهمة في العراق وهو غني بالكاروتين الذي يتحول داخل جسم الانسان الى فيتامين </a:t>
            </a:r>
            <a:r>
              <a:rPr lang="en-US" sz="2400" dirty="0">
                <a:latin typeface="Times New Roman"/>
                <a:ea typeface="Times New Roman"/>
                <a:cs typeface="+mj-cs"/>
              </a:rPr>
              <a:t>A</a:t>
            </a:r>
            <a:r>
              <a:rPr lang="ar-IQ" sz="2400" dirty="0">
                <a:latin typeface="Times New Roman"/>
                <a:ea typeface="Times New Roman"/>
                <a:cs typeface="+mj-cs"/>
              </a:rPr>
              <a:t>, وقد تبين ان البيتا كاروتين </a:t>
            </a:r>
            <a:r>
              <a:rPr lang="en-US" sz="2400" dirty="0">
                <a:latin typeface="Times New Roman"/>
                <a:ea typeface="Times New Roman"/>
                <a:cs typeface="+mj-cs"/>
              </a:rPr>
              <a:t> </a:t>
            </a:r>
            <a:r>
              <a:rPr lang="en-US" sz="2400" dirty="0">
                <a:solidFill>
                  <a:schemeClr val="accent1">
                    <a:lumMod val="75000"/>
                  </a:schemeClr>
                </a:solidFill>
                <a:latin typeface="Times New Roman"/>
                <a:ea typeface="Times New Roman"/>
                <a:cs typeface="+mj-cs"/>
              </a:rPr>
              <a:t>B – Carotene </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هي الصبغة الاساسية وتكون 85 – 90 % من الكاروتينات </a:t>
            </a:r>
            <a:r>
              <a:rPr lang="ar-IQ" sz="2400" dirty="0" smtClean="0">
                <a:latin typeface="Times New Roman"/>
                <a:ea typeface="Times New Roman"/>
                <a:cs typeface="+mj-cs"/>
              </a:rPr>
              <a:t>الكلية.</a:t>
            </a:r>
          </a:p>
          <a:p>
            <a:pPr algn="just" rtl="1">
              <a:buFont typeface="Wingdings"/>
              <a:buChar char="§"/>
            </a:pPr>
            <a:r>
              <a:rPr lang="ar-IQ" sz="2400" dirty="0" smtClean="0">
                <a:latin typeface="Times New Roman"/>
                <a:ea typeface="Times New Roman"/>
                <a:cs typeface="+mj-cs"/>
              </a:rPr>
              <a:t>ان </a:t>
            </a:r>
            <a:r>
              <a:rPr lang="ar-IQ" sz="2400" dirty="0">
                <a:latin typeface="Times New Roman"/>
                <a:ea typeface="Times New Roman"/>
                <a:cs typeface="+mj-cs"/>
              </a:rPr>
              <a:t>معظم فيتامين </a:t>
            </a:r>
            <a:r>
              <a:rPr lang="en-US" sz="2400" dirty="0">
                <a:latin typeface="Times New Roman"/>
                <a:ea typeface="Times New Roman"/>
                <a:cs typeface="+mj-cs"/>
              </a:rPr>
              <a:t>A</a:t>
            </a:r>
            <a:r>
              <a:rPr lang="ar-IQ" sz="2400" dirty="0">
                <a:latin typeface="Times New Roman"/>
                <a:ea typeface="Times New Roman"/>
                <a:cs typeface="+mj-cs"/>
              </a:rPr>
              <a:t> موجود في اللحاء ثم تليه القشور </a:t>
            </a:r>
            <a:r>
              <a:rPr lang="en-US" sz="2400" dirty="0">
                <a:solidFill>
                  <a:schemeClr val="accent1">
                    <a:lumMod val="75000"/>
                  </a:schemeClr>
                </a:solidFill>
                <a:latin typeface="Times New Roman"/>
                <a:ea typeface="Times New Roman"/>
                <a:cs typeface="+mj-cs"/>
              </a:rPr>
              <a:t>Peeling</a:t>
            </a:r>
            <a:r>
              <a:rPr lang="ar-IQ" sz="2400" dirty="0">
                <a:latin typeface="Times New Roman"/>
                <a:ea typeface="Times New Roman"/>
                <a:cs typeface="+mj-cs"/>
              </a:rPr>
              <a:t> ثم الخشب, وتعد الاصناف الاجنبية ذات اللون البرتقالي غنية بهذه المادة.  وتحتوي الاصناف على كمية قليلة من مولد فيتامين </a:t>
            </a:r>
            <a:r>
              <a:rPr lang="en-US" sz="2400" dirty="0">
                <a:latin typeface="Times New Roman"/>
                <a:ea typeface="Times New Roman"/>
                <a:cs typeface="+mj-cs"/>
              </a:rPr>
              <a:t>A </a:t>
            </a:r>
            <a:r>
              <a:rPr lang="ar-IQ" sz="2400" dirty="0" smtClean="0">
                <a:latin typeface="Times New Roman"/>
                <a:ea typeface="Times New Roman"/>
                <a:cs typeface="+mj-cs"/>
              </a:rPr>
              <a:t>(</a:t>
            </a:r>
            <a:r>
              <a:rPr lang="en-US" sz="2400" dirty="0" smtClean="0">
                <a:solidFill>
                  <a:schemeClr val="accent1">
                    <a:lumMod val="75000"/>
                  </a:schemeClr>
                </a:solidFill>
                <a:latin typeface="Times New Roman"/>
                <a:ea typeface="Times New Roman"/>
                <a:cs typeface="+mj-cs"/>
              </a:rPr>
              <a:t>Precursor</a:t>
            </a:r>
            <a:r>
              <a:rPr lang="en-US" sz="2400" dirty="0" smtClean="0">
                <a:latin typeface="Times New Roman"/>
                <a:ea typeface="Times New Roman"/>
                <a:cs typeface="+mj-cs"/>
              </a:rPr>
              <a:t> </a:t>
            </a:r>
            <a:r>
              <a:rPr lang="en-US" sz="2400" dirty="0">
                <a:solidFill>
                  <a:schemeClr val="accent1">
                    <a:lumMod val="75000"/>
                  </a:schemeClr>
                </a:solidFill>
                <a:latin typeface="Times New Roman"/>
                <a:ea typeface="Times New Roman"/>
                <a:cs typeface="+mj-cs"/>
              </a:rPr>
              <a:t>or </a:t>
            </a:r>
            <a:r>
              <a:rPr lang="en-US" sz="2400" dirty="0" err="1">
                <a:solidFill>
                  <a:schemeClr val="accent1">
                    <a:lumMod val="75000"/>
                  </a:schemeClr>
                </a:solidFill>
                <a:latin typeface="Times New Roman"/>
                <a:ea typeface="Times New Roman"/>
                <a:cs typeface="+mj-cs"/>
              </a:rPr>
              <a:t>Provitamin</a:t>
            </a:r>
            <a:r>
              <a:rPr lang="ar-IQ" sz="2400" dirty="0">
                <a:latin typeface="Times New Roman"/>
                <a:ea typeface="Times New Roman"/>
                <a:cs typeface="+mj-cs"/>
              </a:rPr>
              <a:t>) .</a:t>
            </a:r>
            <a:endParaRPr lang="en-US" sz="2400" dirty="0">
              <a:cs typeface="+mj-cs"/>
            </a:endParaRPr>
          </a:p>
        </p:txBody>
      </p:sp>
    </p:spTree>
    <p:extLst>
      <p:ext uri="{BB962C8B-B14F-4D97-AF65-F5344CB8AC3E}">
        <p14:creationId xmlns:p14="http://schemas.microsoft.com/office/powerpoint/2010/main" val="3819847205"/>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lgn="just" rtl="1">
              <a:lnSpc>
                <a:spcPct val="115000"/>
              </a:lnSpc>
              <a:spcBef>
                <a:spcPts val="0"/>
              </a:spcBef>
              <a:buFont typeface="Wingdings" panose="05000000000000000000" pitchFamily="2" charset="2"/>
              <a:buChar char="Ø"/>
              <a:tabLst>
                <a:tab pos="457200" algn="l"/>
              </a:tabLst>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tabLst>
                <a:tab pos="457200" algn="l"/>
              </a:tabLst>
            </a:pPr>
            <a:r>
              <a:rPr lang="ar-IQ" sz="2400" b="1" dirty="0" smtClean="0">
                <a:solidFill>
                  <a:srgbClr val="C00000"/>
                </a:solidFill>
                <a:latin typeface="Times New Roman"/>
                <a:ea typeface="Times New Roman"/>
                <a:cs typeface="Times New Roman"/>
              </a:rPr>
              <a:t>تربية </a:t>
            </a:r>
            <a:r>
              <a:rPr lang="ar-IQ" sz="2400" b="1" dirty="0">
                <a:solidFill>
                  <a:srgbClr val="C00000"/>
                </a:solidFill>
                <a:latin typeface="Times New Roman"/>
                <a:ea typeface="Times New Roman"/>
                <a:cs typeface="Times New Roman"/>
              </a:rPr>
              <a:t>النبات</a:t>
            </a:r>
            <a:endParaRPr lang="en-US" sz="2400" dirty="0">
              <a:solidFill>
                <a:srgbClr val="C00000"/>
              </a:solidFill>
              <a:latin typeface="Times New Roman"/>
              <a:ea typeface="Times New Roman"/>
            </a:endParaRPr>
          </a:p>
          <a:p>
            <a:pPr marL="457200"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يعتمد </a:t>
            </a:r>
            <a:r>
              <a:rPr lang="ar-IQ" sz="2400" dirty="0">
                <a:latin typeface="Times New Roman"/>
                <a:ea typeface="Times New Roman"/>
                <a:cs typeface="Times New Roman"/>
              </a:rPr>
              <a:t>منتجوا البذور انتخاب الجذور اساسا لغرض زراعتها لانتاج البذور يتبعها الانتخاب الاجمالي, </a:t>
            </a:r>
            <a:endParaRPr lang="ar-IQ" sz="2400" dirty="0" smtClean="0">
              <a:latin typeface="Times New Roman"/>
              <a:ea typeface="Times New Roman"/>
              <a:cs typeface="Times New Roman"/>
            </a:endParaRPr>
          </a:p>
          <a:p>
            <a:pPr marL="11430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L="457200"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وان </a:t>
            </a:r>
            <a:r>
              <a:rPr lang="ar-IQ" sz="2400" dirty="0">
                <a:latin typeface="Times New Roman"/>
                <a:ea typeface="Times New Roman"/>
                <a:cs typeface="Times New Roman"/>
              </a:rPr>
              <a:t>شكل ولون الجذور الخارجي والداخلي وعرض القشرة وحجم القلب ولونه وحجم الرقبة وصلابتها كلها صفات تتأثر بالانتخاب. </a:t>
            </a:r>
            <a:endParaRPr lang="ar-IQ" sz="2400" dirty="0" smtClean="0">
              <a:latin typeface="Times New Roman"/>
              <a:ea typeface="Times New Roman"/>
              <a:cs typeface="Times New Roman"/>
            </a:endParaRPr>
          </a:p>
          <a:p>
            <a:pPr marL="11430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L="457200"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وقد </a:t>
            </a:r>
            <a:r>
              <a:rPr lang="ar-IQ" sz="2400" dirty="0">
                <a:latin typeface="Times New Roman"/>
                <a:ea typeface="Times New Roman"/>
                <a:cs typeface="Times New Roman"/>
              </a:rPr>
              <a:t>اكتشفت حالة العقم الذكري واستفيد منها في انتاج الهجن, وتهيئ صفة العقم الذكري وسيلة لتسهيل انتاج البذور الهجينة في المحاصيل التي تكون فيها عملية الخصي اليدوي عملية صعبة وغير عملية</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168350104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rmAutofit/>
          </a:bodyPr>
          <a:lstStyle/>
          <a:p>
            <a:pPr lvl="0" algn="just" rtl="1">
              <a:spcBef>
                <a:spcPts val="0"/>
              </a:spcBef>
              <a:buFont typeface="Wingdings" panose="05000000000000000000" pitchFamily="2" charset="2"/>
              <a:buChar char="Ø"/>
              <a:tabLst>
                <a:tab pos="457200" algn="l"/>
              </a:tabLst>
            </a:pPr>
            <a:r>
              <a:rPr lang="ar-IQ" sz="2400" b="1" dirty="0">
                <a:solidFill>
                  <a:srgbClr val="C00000"/>
                </a:solidFill>
                <a:latin typeface="Times New Roman"/>
                <a:ea typeface="Times New Roman"/>
                <a:cs typeface="Times New Roman"/>
              </a:rPr>
              <a:t>الامراض </a:t>
            </a:r>
            <a:endParaRPr lang="en-US" sz="2400" dirty="0">
              <a:solidFill>
                <a:srgbClr val="C00000"/>
              </a:solidFill>
              <a:latin typeface="Times New Roman"/>
              <a:ea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يصاب </a:t>
            </a:r>
            <a:r>
              <a:rPr lang="ar-IQ" sz="2400" dirty="0">
                <a:latin typeface="Times New Roman"/>
                <a:ea typeface="Times New Roman"/>
                <a:cs typeface="Times New Roman"/>
              </a:rPr>
              <a:t>الجزر بالعديد من الامراض التي تسبب تعفن الجذور وللوقاية منها يجب عدم خزن الجذور المجروحة او المخدوشة كما يجب ان تكون درجة حرارة المخزن صفر درجة مئوية, ومن اهم امراض الخزن</a:t>
            </a:r>
            <a:r>
              <a:rPr lang="ar-IQ" sz="2400" dirty="0" smtClean="0">
                <a:latin typeface="Times New Roman"/>
                <a:ea typeface="Times New Roman"/>
                <a:cs typeface="Times New Roman"/>
              </a:rPr>
              <a:t>:</a:t>
            </a:r>
          </a:p>
          <a:p>
            <a:pPr marL="0" marR="0" indent="0" algn="just" rtl="1">
              <a:spcBef>
                <a:spcPts val="0"/>
              </a:spcBef>
              <a:spcAft>
                <a:spcPts val="0"/>
              </a:spcAft>
              <a:buNone/>
            </a:pPr>
            <a:endParaRPr lang="en-US" sz="2400" dirty="0">
              <a:latin typeface="Times New Roman"/>
              <a:ea typeface="Times New Roman"/>
            </a:endParaRPr>
          </a:p>
          <a:p>
            <a:pPr marL="457200" marR="0" indent="-457200" algn="just" rtl="1">
              <a:spcBef>
                <a:spcPts val="0"/>
              </a:spcBef>
              <a:spcAft>
                <a:spcPts val="0"/>
              </a:spcAft>
              <a:buClr>
                <a:srgbClr val="FF3399"/>
              </a:buClr>
              <a:buFont typeface="+mj-lt"/>
              <a:buAutoNum type="arabicPeriod"/>
            </a:pPr>
            <a:r>
              <a:rPr lang="ar-IQ" sz="2400" dirty="0" smtClean="0">
                <a:solidFill>
                  <a:srgbClr val="7030A0"/>
                </a:solidFill>
                <a:latin typeface="Times New Roman"/>
                <a:ea typeface="Times New Roman"/>
                <a:cs typeface="Times New Roman"/>
              </a:rPr>
              <a:t>التعفن </a:t>
            </a:r>
            <a:r>
              <a:rPr lang="ar-IQ" sz="2400" dirty="0">
                <a:solidFill>
                  <a:srgbClr val="7030A0"/>
                </a:solidFill>
                <a:latin typeface="Times New Roman"/>
                <a:ea typeface="Times New Roman"/>
                <a:cs typeface="Times New Roman"/>
              </a:rPr>
              <a:t>الطري البكتيري </a:t>
            </a:r>
            <a:r>
              <a:rPr lang="en-US" sz="2400" dirty="0">
                <a:solidFill>
                  <a:srgbClr val="7030A0"/>
                </a:solidFill>
                <a:latin typeface="Times New Roman"/>
                <a:ea typeface="Times New Roman"/>
                <a:cs typeface="Times New Roman"/>
              </a:rPr>
              <a:t>Bacterial soft </a:t>
            </a:r>
            <a:r>
              <a:rPr lang="en-US" sz="2400" dirty="0" smtClean="0">
                <a:solidFill>
                  <a:srgbClr val="7030A0"/>
                </a:solidFill>
                <a:latin typeface="Times New Roman"/>
                <a:ea typeface="Times New Roman"/>
                <a:cs typeface="Times New Roman"/>
              </a:rPr>
              <a:t>rot</a:t>
            </a:r>
            <a:r>
              <a:rPr lang="ar-IQ" sz="2400" dirty="0" smtClean="0">
                <a:solidFill>
                  <a:srgbClr val="7030A0"/>
                </a:solidFill>
                <a:latin typeface="Times New Roman"/>
                <a:ea typeface="Times New Roman"/>
                <a:cs typeface="Times New Roman"/>
              </a:rPr>
              <a:t>:</a:t>
            </a:r>
            <a:r>
              <a:rPr lang="ar-IQ" sz="2400" dirty="0" smtClean="0">
                <a:latin typeface="Times New Roman"/>
                <a:ea typeface="Times New Roman"/>
              </a:rPr>
              <a:t> </a:t>
            </a:r>
            <a:endParaRPr lang="ar-IQ" sz="2400" dirty="0" smtClean="0">
              <a:latin typeface="Times New Roman"/>
              <a:ea typeface="Times New Roman"/>
            </a:endParaRPr>
          </a:p>
          <a:p>
            <a:pPr marR="0" algn="just" rtl="1">
              <a:spcBef>
                <a:spcPts val="0"/>
              </a:spcBef>
              <a:spcAft>
                <a:spcPts val="0"/>
              </a:spcAft>
              <a:buClr>
                <a:srgbClr val="FF3399"/>
              </a:buClr>
              <a:buFont typeface="Wingdings"/>
              <a:buChar char="§"/>
            </a:pPr>
            <a:r>
              <a:rPr lang="ar-IQ" sz="2400" dirty="0" smtClean="0">
                <a:latin typeface="Times New Roman"/>
                <a:ea typeface="Times New Roman"/>
                <a:cs typeface="Times New Roman"/>
              </a:rPr>
              <a:t>المرض </a:t>
            </a:r>
            <a:r>
              <a:rPr lang="ar-IQ" sz="2400" dirty="0">
                <a:latin typeface="Times New Roman"/>
                <a:ea typeface="Times New Roman"/>
                <a:cs typeface="Times New Roman"/>
              </a:rPr>
              <a:t>قليل الشيوع في الجزر اذا ازيلت العروش وخزنت في مخازن مبردة. </a:t>
            </a:r>
            <a:endParaRPr lang="ar-IQ" sz="2400" dirty="0" smtClean="0">
              <a:latin typeface="Times New Roman"/>
              <a:ea typeface="Times New Roman"/>
              <a:cs typeface="Times New Roman"/>
            </a:endParaRPr>
          </a:p>
          <a:p>
            <a:pPr marL="0" marR="0" indent="0" algn="just" rtl="1">
              <a:spcBef>
                <a:spcPts val="0"/>
              </a:spcBef>
              <a:spcAft>
                <a:spcPts val="0"/>
              </a:spcAft>
              <a:buClr>
                <a:srgbClr val="FF3399"/>
              </a:buClr>
              <a:buNone/>
            </a:pPr>
            <a:endParaRPr lang="ar-IQ" sz="2400" dirty="0" smtClean="0">
              <a:latin typeface="Times New Roman"/>
              <a:ea typeface="Times New Roman"/>
              <a:cs typeface="Times New Roman"/>
            </a:endParaRPr>
          </a:p>
          <a:p>
            <a:pPr marR="0" algn="just" rtl="1">
              <a:spcBef>
                <a:spcPts val="0"/>
              </a:spcBef>
              <a:spcAft>
                <a:spcPts val="0"/>
              </a:spcAft>
              <a:buClr>
                <a:srgbClr val="FF3399"/>
              </a:buClr>
              <a:buFont typeface="Wingdings"/>
              <a:buChar char="§"/>
            </a:pPr>
            <a:r>
              <a:rPr lang="ar-IQ" sz="2400" dirty="0" smtClean="0">
                <a:latin typeface="Times New Roman"/>
                <a:ea typeface="Times New Roman"/>
                <a:cs typeface="Times New Roman"/>
              </a:rPr>
              <a:t>من </a:t>
            </a:r>
            <a:r>
              <a:rPr lang="ar-IQ" sz="2400" dirty="0">
                <a:latin typeface="Times New Roman"/>
                <a:ea typeface="Times New Roman"/>
                <a:cs typeface="Times New Roman"/>
              </a:rPr>
              <a:t>علاماته تكون بقعا ذات لون رمادي بني وينتشر من اعلى الجذر (منطقة التاج) الى الاسفل وتصبح الجذور رخوة نتيجة الاصابة به, </a:t>
            </a:r>
            <a:endParaRPr lang="ar-IQ" sz="2400" dirty="0" smtClean="0">
              <a:latin typeface="Times New Roman"/>
              <a:ea typeface="Times New Roman"/>
              <a:cs typeface="Times New Roman"/>
            </a:endParaRPr>
          </a:p>
          <a:p>
            <a:pPr marL="0" marR="0" indent="0" algn="just" rtl="1">
              <a:spcBef>
                <a:spcPts val="0"/>
              </a:spcBef>
              <a:spcAft>
                <a:spcPts val="0"/>
              </a:spcAft>
              <a:buClr>
                <a:srgbClr val="FF3399"/>
              </a:buClr>
              <a:buNone/>
            </a:pPr>
            <a:endParaRPr lang="ar-IQ" sz="2400" dirty="0" smtClean="0">
              <a:latin typeface="Times New Roman"/>
              <a:ea typeface="Times New Roman"/>
              <a:cs typeface="Times New Roman"/>
            </a:endParaRPr>
          </a:p>
          <a:p>
            <a:pPr marR="0" algn="just" rtl="1">
              <a:spcBef>
                <a:spcPts val="0"/>
              </a:spcBef>
              <a:spcAft>
                <a:spcPts val="0"/>
              </a:spcAft>
              <a:buClr>
                <a:srgbClr val="FF3399"/>
              </a:buClr>
              <a:buFont typeface="Wingdings"/>
              <a:buChar char="§"/>
            </a:pPr>
            <a:r>
              <a:rPr lang="ar-IQ" sz="2400" dirty="0" smtClean="0">
                <a:latin typeface="Times New Roman"/>
                <a:ea typeface="Times New Roman"/>
                <a:cs typeface="Times New Roman"/>
              </a:rPr>
              <a:t>ويمكن </a:t>
            </a:r>
            <a:r>
              <a:rPr lang="ar-IQ" sz="2400" dirty="0">
                <a:latin typeface="Times New Roman"/>
                <a:ea typeface="Times New Roman"/>
                <a:cs typeface="Times New Roman"/>
              </a:rPr>
              <a:t>تقليل الاصابة بخفض الرطوبة النسبية في المخزن الى اقل من 90%. </a:t>
            </a:r>
            <a:r>
              <a:rPr lang="ar-IQ" sz="2400" dirty="0" smtClean="0">
                <a:latin typeface="Times New Roman"/>
                <a:ea typeface="Times New Roman"/>
                <a:cs typeface="Times New Roman"/>
              </a:rPr>
              <a:t> </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3089905091"/>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rmAutofit/>
          </a:bodyPr>
          <a:lstStyle/>
          <a:p>
            <a:pPr lvl="0" algn="just" rtl="1">
              <a:spcBef>
                <a:spcPts val="0"/>
              </a:spcBef>
              <a:buFont typeface="Wingdings" panose="05000000000000000000" pitchFamily="2" charset="2"/>
              <a:buChar char="Ø"/>
              <a:tabLst>
                <a:tab pos="457200" algn="l"/>
              </a:tabLst>
            </a:pPr>
            <a:r>
              <a:rPr lang="ar-IQ" sz="2400" b="1" dirty="0">
                <a:solidFill>
                  <a:srgbClr val="C00000"/>
                </a:solidFill>
                <a:latin typeface="Times New Roman"/>
                <a:ea typeface="Times New Roman"/>
                <a:cs typeface="Times New Roman"/>
              </a:rPr>
              <a:t>الامراض </a:t>
            </a:r>
            <a:endParaRPr lang="en-US" sz="2400" dirty="0">
              <a:solidFill>
                <a:srgbClr val="C00000"/>
              </a:solidFill>
              <a:latin typeface="Times New Roman"/>
              <a:ea typeface="Times New Roman"/>
            </a:endParaRPr>
          </a:p>
          <a:p>
            <a:pPr marL="0" marR="0" indent="0" algn="just" rtl="1">
              <a:spcBef>
                <a:spcPts val="0"/>
              </a:spcBef>
              <a:spcAft>
                <a:spcPts val="0"/>
              </a:spcAft>
              <a:buClr>
                <a:srgbClr val="FF3399"/>
              </a:buClr>
              <a:buNone/>
            </a:pPr>
            <a:r>
              <a:rPr lang="ar-IQ" sz="2400" dirty="0" smtClean="0">
                <a:solidFill>
                  <a:srgbClr val="7030A0"/>
                </a:solidFill>
                <a:latin typeface="Times New Roman"/>
                <a:ea typeface="Times New Roman"/>
                <a:cs typeface="Times New Roman"/>
              </a:rPr>
              <a:t>2- التعفن </a:t>
            </a:r>
            <a:r>
              <a:rPr lang="ar-IQ" sz="2400" dirty="0">
                <a:solidFill>
                  <a:srgbClr val="7030A0"/>
                </a:solidFill>
                <a:latin typeface="Times New Roman"/>
                <a:ea typeface="Times New Roman"/>
                <a:cs typeface="Times New Roman"/>
              </a:rPr>
              <a:t>الرمادي </a:t>
            </a:r>
            <a:r>
              <a:rPr lang="en-US" sz="2400" dirty="0">
                <a:solidFill>
                  <a:srgbClr val="7030A0"/>
                </a:solidFill>
                <a:latin typeface="Times New Roman"/>
                <a:ea typeface="Times New Roman"/>
                <a:cs typeface="Times New Roman"/>
              </a:rPr>
              <a:t>Gray mold </a:t>
            </a:r>
            <a:r>
              <a:rPr lang="en-US" sz="2400" dirty="0" smtClean="0">
                <a:solidFill>
                  <a:srgbClr val="7030A0"/>
                </a:solidFill>
                <a:latin typeface="Times New Roman"/>
                <a:ea typeface="Times New Roman"/>
                <a:cs typeface="Times New Roman"/>
              </a:rPr>
              <a:t>rot</a:t>
            </a:r>
            <a:r>
              <a:rPr lang="ar-IQ" sz="2400" dirty="0" smtClean="0">
                <a:solidFill>
                  <a:srgbClr val="7030A0"/>
                </a:solidFill>
                <a:latin typeface="Times New Roman"/>
                <a:ea typeface="Times New Roman"/>
              </a:rPr>
              <a:t>:</a:t>
            </a:r>
          </a:p>
          <a:p>
            <a:pPr marR="0" algn="just" rtl="1">
              <a:spcBef>
                <a:spcPts val="0"/>
              </a:spcBef>
              <a:spcAft>
                <a:spcPts val="0"/>
              </a:spcAft>
              <a:buClr>
                <a:srgbClr val="FF3399"/>
              </a:buClr>
              <a:buFont typeface="Wingdings"/>
              <a:buChar char="§"/>
            </a:pPr>
            <a:r>
              <a:rPr lang="ar-IQ" sz="2400" dirty="0" smtClean="0">
                <a:latin typeface="Times New Roman"/>
                <a:ea typeface="Times New Roman"/>
                <a:cs typeface="Times New Roman"/>
              </a:rPr>
              <a:t>يكون </a:t>
            </a:r>
            <a:r>
              <a:rPr lang="ar-IQ" sz="2400" dirty="0">
                <a:latin typeface="Times New Roman"/>
                <a:ea typeface="Times New Roman"/>
                <a:cs typeface="Times New Roman"/>
              </a:rPr>
              <a:t>بتكون بقع رمادية اللون في قمة </a:t>
            </a:r>
            <a:r>
              <a:rPr lang="ar-IQ" sz="2400" dirty="0" smtClean="0">
                <a:latin typeface="Times New Roman"/>
                <a:ea typeface="Times New Roman"/>
                <a:cs typeface="Times New Roman"/>
              </a:rPr>
              <a:t>الجذر </a:t>
            </a:r>
            <a:r>
              <a:rPr lang="ar-IQ" sz="2400" dirty="0">
                <a:latin typeface="Times New Roman"/>
                <a:ea typeface="Times New Roman"/>
                <a:cs typeface="Times New Roman"/>
              </a:rPr>
              <a:t>يكون لونها رمادي </a:t>
            </a:r>
            <a:endParaRPr lang="ar-IQ" sz="2400" dirty="0" smtClean="0">
              <a:latin typeface="Times New Roman"/>
              <a:ea typeface="Times New Roman"/>
              <a:cs typeface="Times New Roman"/>
            </a:endParaRPr>
          </a:p>
          <a:p>
            <a:pPr marL="0" marR="0" indent="0" algn="just" rtl="1">
              <a:spcBef>
                <a:spcPts val="0"/>
              </a:spcBef>
              <a:spcAft>
                <a:spcPts val="0"/>
              </a:spcAft>
              <a:buClr>
                <a:srgbClr val="FF3399"/>
              </a:buClr>
              <a:buNone/>
            </a:pPr>
            <a:endParaRPr lang="ar-IQ" sz="2400" dirty="0" smtClean="0">
              <a:latin typeface="Times New Roman"/>
              <a:ea typeface="Times New Roman"/>
              <a:cs typeface="Times New Roman"/>
            </a:endParaRPr>
          </a:p>
          <a:p>
            <a:pPr marR="0" algn="just" rtl="1">
              <a:spcBef>
                <a:spcPts val="0"/>
              </a:spcBef>
              <a:spcAft>
                <a:spcPts val="0"/>
              </a:spcAft>
              <a:buClr>
                <a:srgbClr val="FF3399"/>
              </a:buClr>
              <a:buFont typeface="Wingdings"/>
              <a:buChar char="§"/>
            </a:pPr>
            <a:r>
              <a:rPr lang="ar-IQ" sz="2400" dirty="0" smtClean="0">
                <a:latin typeface="Times New Roman"/>
                <a:ea typeface="Times New Roman"/>
                <a:cs typeface="Times New Roman"/>
              </a:rPr>
              <a:t>وعند </a:t>
            </a:r>
            <a:r>
              <a:rPr lang="ar-IQ" sz="2400" dirty="0">
                <a:latin typeface="Times New Roman"/>
                <a:ea typeface="Times New Roman"/>
                <a:cs typeface="Times New Roman"/>
              </a:rPr>
              <a:t>خزن الجذور لفترة طويلة تتلون انسجة الجذر بلون بني </a:t>
            </a:r>
            <a:r>
              <a:rPr lang="ar-IQ" sz="2400" dirty="0" smtClean="0">
                <a:latin typeface="Times New Roman"/>
                <a:ea typeface="Times New Roman"/>
                <a:cs typeface="Times New Roman"/>
              </a:rPr>
              <a:t>فاتح</a:t>
            </a:r>
          </a:p>
          <a:p>
            <a:pPr marL="0" marR="0" indent="0" algn="just" rtl="1">
              <a:spcBef>
                <a:spcPts val="0"/>
              </a:spcBef>
              <a:spcAft>
                <a:spcPts val="0"/>
              </a:spcAft>
              <a:buClr>
                <a:srgbClr val="FF3399"/>
              </a:buClr>
              <a:buNone/>
            </a:pPr>
            <a:endParaRPr lang="ar-IQ" sz="2400" dirty="0" smtClean="0">
              <a:latin typeface="Times New Roman"/>
              <a:ea typeface="Times New Roman"/>
              <a:cs typeface="Times New Roman"/>
            </a:endParaRPr>
          </a:p>
          <a:p>
            <a:pPr marR="0" algn="just" rtl="1">
              <a:spcBef>
                <a:spcPts val="0"/>
              </a:spcBef>
              <a:spcAft>
                <a:spcPts val="0"/>
              </a:spcAft>
              <a:buClr>
                <a:srgbClr val="FF3399"/>
              </a:buClr>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وتصبح اسفنجية رخوة </a:t>
            </a:r>
            <a:endParaRPr lang="ar-IQ" sz="2400" dirty="0" smtClean="0">
              <a:latin typeface="Times New Roman"/>
              <a:ea typeface="Times New Roman"/>
              <a:cs typeface="Times New Roman"/>
            </a:endParaRPr>
          </a:p>
          <a:p>
            <a:pPr marL="0" marR="0" indent="0" algn="just" rtl="1">
              <a:spcBef>
                <a:spcPts val="0"/>
              </a:spcBef>
              <a:spcAft>
                <a:spcPts val="0"/>
              </a:spcAft>
              <a:buClr>
                <a:srgbClr val="FF3399"/>
              </a:buClr>
              <a:buNone/>
            </a:pPr>
            <a:endParaRPr lang="ar-IQ" sz="2400" dirty="0" smtClean="0">
              <a:latin typeface="Times New Roman"/>
              <a:ea typeface="Times New Roman"/>
              <a:cs typeface="Times New Roman"/>
            </a:endParaRPr>
          </a:p>
          <a:p>
            <a:pPr marR="0" algn="just" rtl="1">
              <a:spcBef>
                <a:spcPts val="0"/>
              </a:spcBef>
              <a:spcAft>
                <a:spcPts val="0"/>
              </a:spcAft>
              <a:buClr>
                <a:srgbClr val="FF3399"/>
              </a:buClr>
              <a:buFont typeface="Wingdings"/>
              <a:buChar char="§"/>
            </a:pPr>
            <a:r>
              <a:rPr lang="ar-IQ" sz="2400" dirty="0" smtClean="0">
                <a:latin typeface="Times New Roman"/>
                <a:ea typeface="Times New Roman"/>
                <a:cs typeface="Times New Roman"/>
              </a:rPr>
              <a:t>وبالتالي </a:t>
            </a:r>
            <a:r>
              <a:rPr lang="ar-IQ" sz="2400" dirty="0">
                <a:latin typeface="Times New Roman"/>
                <a:ea typeface="Times New Roman"/>
                <a:cs typeface="Times New Roman"/>
              </a:rPr>
              <a:t>جلدية الملمس, </a:t>
            </a:r>
            <a:endParaRPr lang="ar-IQ" sz="2400" dirty="0" smtClean="0">
              <a:latin typeface="Times New Roman"/>
              <a:ea typeface="Times New Roman"/>
              <a:cs typeface="Times New Roman"/>
            </a:endParaRPr>
          </a:p>
          <a:p>
            <a:pPr marL="0" marR="0" indent="0" algn="just" rtl="1">
              <a:spcBef>
                <a:spcPts val="0"/>
              </a:spcBef>
              <a:spcAft>
                <a:spcPts val="0"/>
              </a:spcAft>
              <a:buClr>
                <a:srgbClr val="FF3399"/>
              </a:buClr>
              <a:buNone/>
            </a:pPr>
            <a:endParaRPr lang="ar-IQ" sz="2400" dirty="0" smtClean="0">
              <a:latin typeface="Times New Roman"/>
              <a:ea typeface="Times New Roman"/>
              <a:cs typeface="Times New Roman"/>
            </a:endParaRPr>
          </a:p>
          <a:p>
            <a:pPr marR="0" algn="just" rtl="1">
              <a:spcBef>
                <a:spcPts val="0"/>
              </a:spcBef>
              <a:spcAft>
                <a:spcPts val="0"/>
              </a:spcAft>
              <a:buClr>
                <a:srgbClr val="FF3399"/>
              </a:buClr>
              <a:buFont typeface="Wingdings"/>
              <a:buChar char="§"/>
            </a:pPr>
            <a:r>
              <a:rPr lang="ar-IQ" sz="2400" dirty="0" smtClean="0">
                <a:latin typeface="Times New Roman"/>
                <a:ea typeface="Times New Roman"/>
                <a:cs typeface="Times New Roman"/>
              </a:rPr>
              <a:t>ويمكن </a:t>
            </a:r>
            <a:r>
              <a:rPr lang="ar-IQ" sz="2400" dirty="0">
                <a:latin typeface="Times New Roman"/>
                <a:ea typeface="Times New Roman"/>
                <a:cs typeface="Times New Roman"/>
              </a:rPr>
              <a:t>معالجته بخفض الرطوبة النسبية  في المخزن.</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2463459626"/>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228600"/>
            <a:ext cx="8686800" cy="6324600"/>
          </a:xfrm>
        </p:spPr>
        <p:txBody>
          <a:bodyPr>
            <a:normAutofit/>
          </a:bodyPr>
          <a:lstStyle/>
          <a:p>
            <a:pPr algn="just" rtl="1">
              <a:spcBef>
                <a:spcPts val="0"/>
              </a:spcBef>
              <a:buClr>
                <a:srgbClr val="FF3399"/>
              </a:buClr>
              <a:buFont typeface="Wingdings"/>
              <a:buChar char="§"/>
            </a:pPr>
            <a:endParaRPr lang="ar-IQ" sz="2400" dirty="0" smtClean="0">
              <a:solidFill>
                <a:srgbClr val="7030A0"/>
              </a:solidFill>
              <a:latin typeface="Times New Roman"/>
              <a:ea typeface="Times New Roman"/>
              <a:cs typeface="Times New Roman"/>
            </a:endParaRPr>
          </a:p>
          <a:p>
            <a:pPr marL="0" indent="0" algn="just" rtl="1">
              <a:spcBef>
                <a:spcPts val="0"/>
              </a:spcBef>
              <a:buClr>
                <a:srgbClr val="FF3399"/>
              </a:buClr>
              <a:buNone/>
            </a:pPr>
            <a:r>
              <a:rPr lang="ar-IQ" sz="2400" dirty="0" smtClean="0">
                <a:solidFill>
                  <a:srgbClr val="7030A0"/>
                </a:solidFill>
                <a:latin typeface="Times New Roman"/>
                <a:ea typeface="Times New Roman"/>
                <a:cs typeface="Times New Roman"/>
              </a:rPr>
              <a:t>3- بياض الاوراق</a:t>
            </a:r>
            <a:r>
              <a:rPr lang="ar-IQ" sz="2400" dirty="0" smtClean="0">
                <a:solidFill>
                  <a:srgbClr val="7030A0"/>
                </a:solidFill>
                <a:latin typeface="Times New Roman"/>
                <a:ea typeface="Times New Roman"/>
              </a:rPr>
              <a:t>:</a:t>
            </a:r>
          </a:p>
          <a:p>
            <a:pPr marR="0" algn="just" rtl="1">
              <a:spcBef>
                <a:spcPts val="0"/>
              </a:spcBef>
              <a:spcAft>
                <a:spcPts val="0"/>
              </a:spcAft>
              <a:buClr>
                <a:srgbClr val="FF3399"/>
              </a:buClr>
              <a:buFont typeface="Wingdings"/>
              <a:buChar char="§"/>
            </a:pPr>
            <a:r>
              <a:rPr lang="ar-IQ" sz="2400" dirty="0" smtClean="0">
                <a:solidFill>
                  <a:srgbClr val="7030A0"/>
                </a:solidFill>
                <a:latin typeface="Times New Roman"/>
                <a:ea typeface="Times New Roman"/>
              </a:rPr>
              <a:t> </a:t>
            </a:r>
            <a:r>
              <a:rPr lang="ar-IQ" sz="2400" dirty="0" smtClean="0">
                <a:latin typeface="Times New Roman"/>
                <a:ea typeface="Times New Roman"/>
                <a:cs typeface="Times New Roman"/>
              </a:rPr>
              <a:t>مرض </a:t>
            </a:r>
            <a:r>
              <a:rPr lang="ar-IQ" sz="2400" dirty="0">
                <a:latin typeface="Times New Roman"/>
                <a:ea typeface="Times New Roman"/>
                <a:cs typeface="Times New Roman"/>
              </a:rPr>
              <a:t>فطري يسبب تكون بقع زرقاء بنية على </a:t>
            </a:r>
            <a:r>
              <a:rPr lang="ar-IQ" sz="2400" dirty="0" smtClean="0">
                <a:latin typeface="Times New Roman"/>
                <a:ea typeface="Times New Roman"/>
                <a:cs typeface="Times New Roman"/>
              </a:rPr>
              <a:t>الاوراق</a:t>
            </a:r>
          </a:p>
          <a:p>
            <a:pPr marR="0" algn="just" rtl="1">
              <a:spcBef>
                <a:spcPts val="0"/>
              </a:spcBef>
              <a:spcAft>
                <a:spcPts val="0"/>
              </a:spcAft>
              <a:buClr>
                <a:srgbClr val="FF3399"/>
              </a:buClr>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ويعالج كما في المرض </a:t>
            </a:r>
            <a:r>
              <a:rPr lang="ar-IQ" sz="2400" dirty="0" smtClean="0">
                <a:latin typeface="Times New Roman"/>
                <a:ea typeface="Times New Roman"/>
                <a:cs typeface="Times New Roman"/>
              </a:rPr>
              <a:t>السابق.</a:t>
            </a:r>
          </a:p>
          <a:p>
            <a:pPr algn="just" rtl="1">
              <a:spcBef>
                <a:spcPts val="0"/>
              </a:spcBef>
              <a:buClr>
                <a:srgbClr val="FF3399"/>
              </a:buClr>
              <a:buFont typeface="Wingdings"/>
              <a:buChar char="§"/>
            </a:pPr>
            <a:endParaRPr lang="en-US" sz="2400" dirty="0">
              <a:latin typeface="Times New Roman"/>
              <a:ea typeface="Times New Roman"/>
            </a:endParaRPr>
          </a:p>
          <a:p>
            <a:pPr marL="0" indent="0" algn="just" rtl="1">
              <a:spcBef>
                <a:spcPts val="0"/>
              </a:spcBef>
              <a:buClr>
                <a:srgbClr val="FF3399"/>
              </a:buClr>
              <a:buNone/>
            </a:pPr>
            <a:r>
              <a:rPr lang="ar-IQ" sz="2400" dirty="0" smtClean="0">
                <a:solidFill>
                  <a:srgbClr val="7030A0"/>
                </a:solidFill>
                <a:latin typeface="Times New Roman"/>
                <a:ea typeface="Times New Roman"/>
                <a:cs typeface="Times New Roman"/>
              </a:rPr>
              <a:t>4- الاصفرار </a:t>
            </a:r>
            <a:r>
              <a:rPr lang="en-US" sz="2400" dirty="0">
                <a:solidFill>
                  <a:srgbClr val="7030A0"/>
                </a:solidFill>
                <a:latin typeface="Times New Roman"/>
                <a:ea typeface="Times New Roman"/>
                <a:cs typeface="Times New Roman"/>
              </a:rPr>
              <a:t>Carrot </a:t>
            </a:r>
            <a:r>
              <a:rPr lang="en-US" sz="2400" dirty="0" smtClean="0">
                <a:solidFill>
                  <a:srgbClr val="7030A0"/>
                </a:solidFill>
                <a:latin typeface="Times New Roman"/>
                <a:ea typeface="Times New Roman"/>
                <a:cs typeface="Times New Roman"/>
              </a:rPr>
              <a:t>yellows</a:t>
            </a:r>
            <a:r>
              <a:rPr lang="ar-IQ" sz="2400" dirty="0" smtClean="0">
                <a:solidFill>
                  <a:srgbClr val="7030A0"/>
                </a:solidFill>
                <a:latin typeface="Times New Roman"/>
                <a:ea typeface="Times New Roman"/>
              </a:rPr>
              <a:t>:</a:t>
            </a:r>
          </a:p>
          <a:p>
            <a:pPr algn="just" rtl="1">
              <a:spcBef>
                <a:spcPts val="0"/>
              </a:spcBef>
              <a:buClr>
                <a:srgbClr val="FF3399"/>
              </a:buClr>
              <a:buFont typeface="Wingdings"/>
              <a:buChar char="§"/>
            </a:pPr>
            <a:r>
              <a:rPr lang="ar-IQ" sz="2400" dirty="0" smtClean="0">
                <a:solidFill>
                  <a:srgbClr val="7030A0"/>
                </a:solidFill>
                <a:latin typeface="Times New Roman"/>
                <a:ea typeface="Times New Roman"/>
              </a:rPr>
              <a:t> </a:t>
            </a:r>
            <a:r>
              <a:rPr lang="ar-IQ" sz="2400" dirty="0" smtClean="0">
                <a:latin typeface="Times New Roman"/>
                <a:ea typeface="Times New Roman"/>
                <a:cs typeface="Times New Roman"/>
              </a:rPr>
              <a:t>مرض </a:t>
            </a:r>
            <a:r>
              <a:rPr lang="ar-IQ" sz="2400" dirty="0">
                <a:latin typeface="Times New Roman"/>
                <a:ea typeface="Times New Roman"/>
                <a:cs typeface="Times New Roman"/>
              </a:rPr>
              <a:t>فايروسي يسبب اصفرار وتشوه الاوراق, </a:t>
            </a:r>
            <a:endParaRPr lang="ar-IQ" sz="2400" dirty="0" smtClean="0">
              <a:latin typeface="Times New Roman"/>
              <a:ea typeface="Times New Roman"/>
              <a:cs typeface="Times New Roman"/>
            </a:endParaRPr>
          </a:p>
          <a:p>
            <a:pPr algn="just" rtl="1">
              <a:spcBef>
                <a:spcPts val="0"/>
              </a:spcBef>
              <a:buClr>
                <a:srgbClr val="FF3399"/>
              </a:buClr>
              <a:buFont typeface="Wingdings"/>
              <a:buChar char="§"/>
            </a:pPr>
            <a:r>
              <a:rPr lang="ar-IQ" sz="2400" dirty="0" smtClean="0">
                <a:latin typeface="Times New Roman"/>
                <a:ea typeface="Times New Roman"/>
                <a:cs typeface="Times New Roman"/>
              </a:rPr>
              <a:t>والجذور </a:t>
            </a:r>
            <a:r>
              <a:rPr lang="ar-IQ" sz="2400" dirty="0">
                <a:latin typeface="Times New Roman"/>
                <a:ea typeface="Times New Roman"/>
                <a:cs typeface="Times New Roman"/>
              </a:rPr>
              <a:t>الناتجة من النباتات المصابة تكون مرة الطعم</a:t>
            </a:r>
            <a:r>
              <a:rPr lang="ar-IQ" sz="2400" dirty="0" smtClean="0">
                <a:latin typeface="Times New Roman"/>
                <a:ea typeface="Times New Roman"/>
                <a:cs typeface="Times New Roman"/>
              </a:rPr>
              <a:t>.</a:t>
            </a:r>
          </a:p>
          <a:p>
            <a:pPr algn="just" rtl="1">
              <a:spcBef>
                <a:spcPts val="0"/>
              </a:spcBef>
              <a:buClr>
                <a:srgbClr val="FF3399"/>
              </a:buClr>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ينتقل بواسطة حشرة قفاز الاوراق. </a:t>
            </a:r>
            <a:endParaRPr lang="ar-IQ" sz="2400" dirty="0" smtClean="0">
              <a:latin typeface="Times New Roman"/>
              <a:ea typeface="Times New Roman"/>
              <a:cs typeface="Times New Roman"/>
            </a:endParaRPr>
          </a:p>
          <a:p>
            <a:pPr algn="just" rtl="1">
              <a:spcBef>
                <a:spcPts val="0"/>
              </a:spcBef>
              <a:buClr>
                <a:srgbClr val="FF3399"/>
              </a:buClr>
              <a:buFont typeface="Wingdings"/>
              <a:buChar char="§"/>
            </a:pPr>
            <a:r>
              <a:rPr lang="ar-IQ" sz="2400" dirty="0" smtClean="0">
                <a:latin typeface="Times New Roman"/>
                <a:ea typeface="Times New Roman"/>
                <a:cs typeface="Times New Roman"/>
              </a:rPr>
              <a:t>يقاوم </a:t>
            </a:r>
            <a:r>
              <a:rPr lang="ar-IQ" sz="2400" dirty="0">
                <a:latin typeface="Times New Roman"/>
                <a:ea typeface="Times New Roman"/>
                <a:cs typeface="Times New Roman"/>
              </a:rPr>
              <a:t>برش او تعفير النباتات بالملاثيون </a:t>
            </a:r>
            <a:r>
              <a:rPr lang="en-US" sz="2400" dirty="0">
                <a:solidFill>
                  <a:schemeClr val="accent1">
                    <a:lumMod val="75000"/>
                  </a:schemeClr>
                </a:solidFill>
                <a:latin typeface="Times New Roman"/>
                <a:ea typeface="Times New Roman"/>
                <a:cs typeface="Times New Roman"/>
              </a:rPr>
              <a:t>Malathion</a:t>
            </a:r>
            <a:r>
              <a:rPr lang="ar-IQ" sz="2400" dirty="0">
                <a:latin typeface="Times New Roman"/>
                <a:ea typeface="Times New Roman"/>
                <a:cs typeface="Times New Roman"/>
              </a:rPr>
              <a:t> او الكاربارايل </a:t>
            </a:r>
            <a:r>
              <a:rPr lang="en-US" sz="2400" dirty="0" err="1">
                <a:solidFill>
                  <a:schemeClr val="accent1">
                    <a:lumMod val="75000"/>
                  </a:schemeClr>
                </a:solidFill>
                <a:latin typeface="Times New Roman"/>
                <a:ea typeface="Times New Roman"/>
                <a:cs typeface="Times New Roman"/>
              </a:rPr>
              <a:t>Carbaryl</a:t>
            </a:r>
            <a:r>
              <a:rPr lang="en-US"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 للقضاء على الحشرات الناقلة</a:t>
            </a:r>
            <a:r>
              <a:rPr lang="ar-IQ" sz="2400" dirty="0" smtClean="0">
                <a:latin typeface="Times New Roman"/>
                <a:ea typeface="Times New Roman"/>
                <a:cs typeface="Times New Roman"/>
              </a:rPr>
              <a:t>....... يتبع</a:t>
            </a:r>
            <a:endParaRPr lang="en-US" sz="2400" dirty="0">
              <a:latin typeface="Times New Roman"/>
              <a:ea typeface="Times New Roman"/>
            </a:endParaRPr>
          </a:p>
        </p:txBody>
      </p:sp>
    </p:spTree>
    <p:extLst>
      <p:ext uri="{BB962C8B-B14F-4D97-AF65-F5344CB8AC3E}">
        <p14:creationId xmlns:p14="http://schemas.microsoft.com/office/powerpoint/2010/main" val="2844898447"/>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lvl="0" indent="0" algn="just" rtl="1">
              <a:spcBef>
                <a:spcPts val="0"/>
              </a:spcBef>
              <a:buNone/>
              <a:tabLst>
                <a:tab pos="457200" algn="l"/>
              </a:tabLst>
            </a:pPr>
            <a:endParaRPr lang="ar-IQ" sz="2400" b="1" dirty="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tabLst>
                <a:tab pos="457200" algn="l"/>
              </a:tabLst>
            </a:pPr>
            <a:r>
              <a:rPr lang="ar-IQ" sz="2400" b="1" dirty="0" smtClean="0">
                <a:solidFill>
                  <a:srgbClr val="C00000"/>
                </a:solidFill>
                <a:latin typeface="Times New Roman"/>
                <a:ea typeface="Times New Roman"/>
                <a:cs typeface="Times New Roman"/>
              </a:rPr>
              <a:t>الحشرات</a:t>
            </a:r>
            <a:endParaRPr lang="en-US" sz="2400" dirty="0">
              <a:solidFill>
                <a:srgbClr val="C00000"/>
              </a:solidFill>
              <a:latin typeface="Times New Roman"/>
              <a:ea typeface="Times New Roman"/>
            </a:endParaRPr>
          </a:p>
          <a:p>
            <a:pPr lvl="0" algn="just" rtl="1">
              <a:spcBef>
                <a:spcPts val="0"/>
              </a:spcBef>
              <a:buFont typeface="Wingdings"/>
              <a:buChar char="§"/>
            </a:pPr>
            <a:r>
              <a:rPr lang="ar-IQ" sz="2400" dirty="0" smtClean="0">
                <a:solidFill>
                  <a:prstClr val="black"/>
                </a:solidFill>
                <a:latin typeface="Times New Roman"/>
                <a:ea typeface="Times New Roman"/>
                <a:cs typeface="Times New Roman"/>
              </a:rPr>
              <a:t>يصاب </a:t>
            </a:r>
            <a:r>
              <a:rPr lang="ar-IQ" sz="2400" dirty="0">
                <a:solidFill>
                  <a:prstClr val="black"/>
                </a:solidFill>
                <a:latin typeface="Times New Roman"/>
                <a:ea typeface="Times New Roman"/>
                <a:cs typeface="Times New Roman"/>
              </a:rPr>
              <a:t>الجزر بالحفار والمن والديدان الثعبانية </a:t>
            </a:r>
            <a:endParaRPr lang="ar-IQ" sz="2400" dirty="0" smtClean="0">
              <a:solidFill>
                <a:prstClr val="black"/>
              </a:solidFill>
              <a:latin typeface="Times New Roman"/>
              <a:ea typeface="Times New Roman"/>
              <a:cs typeface="Times New Roman"/>
            </a:endParaRPr>
          </a:p>
          <a:p>
            <a:pPr lvl="0" algn="just" rtl="1">
              <a:spcBef>
                <a:spcPts val="0"/>
              </a:spcBef>
              <a:buFont typeface="Wingdings"/>
              <a:buChar char="§"/>
            </a:pPr>
            <a:r>
              <a:rPr lang="ar-IQ" sz="2400" dirty="0" smtClean="0">
                <a:solidFill>
                  <a:prstClr val="black"/>
                </a:solidFill>
                <a:latin typeface="Times New Roman"/>
                <a:ea typeface="Times New Roman"/>
                <a:cs typeface="Times New Roman"/>
              </a:rPr>
              <a:t>اما </a:t>
            </a:r>
            <a:r>
              <a:rPr lang="ar-IQ" sz="2400" dirty="0">
                <a:solidFill>
                  <a:prstClr val="black"/>
                </a:solidFill>
                <a:latin typeface="Times New Roman"/>
                <a:ea typeface="Times New Roman"/>
                <a:cs typeface="Times New Roman"/>
              </a:rPr>
              <a:t>اهم الحشرات فهي ذبابة الجزر الصدأية </a:t>
            </a:r>
            <a:r>
              <a:rPr lang="en-US" sz="2400" dirty="0">
                <a:solidFill>
                  <a:srgbClr val="4F81BD">
                    <a:lumMod val="75000"/>
                  </a:srgbClr>
                </a:solidFill>
                <a:latin typeface="Times New Roman"/>
                <a:ea typeface="Times New Roman"/>
                <a:cs typeface="Times New Roman"/>
              </a:rPr>
              <a:t>Carrot rust fly</a:t>
            </a:r>
            <a:r>
              <a:rPr lang="ar-IQ" sz="2400" dirty="0">
                <a:solidFill>
                  <a:srgbClr val="4F81BD">
                    <a:lumMod val="75000"/>
                  </a:srgbClr>
                </a:solidFill>
                <a:latin typeface="Times New Roman"/>
                <a:ea typeface="Times New Roman"/>
                <a:cs typeface="Times New Roman"/>
              </a:rPr>
              <a:t> </a:t>
            </a:r>
            <a:r>
              <a:rPr lang="ar-IQ" sz="2400" dirty="0">
                <a:solidFill>
                  <a:prstClr val="black"/>
                </a:solidFill>
                <a:latin typeface="Times New Roman"/>
                <a:ea typeface="Times New Roman"/>
                <a:cs typeface="Times New Roman"/>
              </a:rPr>
              <a:t>التي تسبب اضرارا فادحة للجزر في بعض المناطق, </a:t>
            </a:r>
            <a:endParaRPr lang="ar-IQ" sz="2400" dirty="0" smtClean="0">
              <a:solidFill>
                <a:prstClr val="black"/>
              </a:solidFill>
              <a:latin typeface="Times New Roman"/>
              <a:ea typeface="Times New Roman"/>
              <a:cs typeface="Times New Roman"/>
            </a:endParaRPr>
          </a:p>
          <a:p>
            <a:pPr lvl="0" algn="just" rtl="1">
              <a:spcBef>
                <a:spcPts val="0"/>
              </a:spcBef>
              <a:buFont typeface="Wingdings"/>
              <a:buChar char="§"/>
            </a:pPr>
            <a:r>
              <a:rPr lang="ar-IQ" sz="2400" dirty="0" smtClean="0">
                <a:solidFill>
                  <a:prstClr val="black"/>
                </a:solidFill>
                <a:latin typeface="Times New Roman"/>
                <a:ea typeface="Times New Roman"/>
                <a:cs typeface="Times New Roman"/>
              </a:rPr>
              <a:t>تحفر </a:t>
            </a:r>
            <a:r>
              <a:rPr lang="ar-IQ" sz="2400" dirty="0">
                <a:solidFill>
                  <a:prstClr val="black"/>
                </a:solidFill>
                <a:latin typeface="Times New Roman"/>
                <a:ea typeface="Times New Roman"/>
                <a:cs typeface="Times New Roman"/>
              </a:rPr>
              <a:t>اليرقات داخل </a:t>
            </a:r>
            <a:r>
              <a:rPr lang="ar-IQ" sz="2400" dirty="0" smtClean="0">
                <a:solidFill>
                  <a:prstClr val="black"/>
                </a:solidFill>
                <a:latin typeface="Times New Roman"/>
                <a:ea typeface="Times New Roman"/>
                <a:cs typeface="Times New Roman"/>
              </a:rPr>
              <a:t>الجذور</a:t>
            </a:r>
          </a:p>
          <a:p>
            <a:pPr lvl="0" algn="just" rtl="1">
              <a:spcBef>
                <a:spcPts val="0"/>
              </a:spcBef>
              <a:buFont typeface="Wingdings"/>
              <a:buChar char="§"/>
            </a:pPr>
            <a:r>
              <a:rPr lang="ar-IQ" sz="2400" dirty="0" smtClean="0">
                <a:solidFill>
                  <a:prstClr val="black"/>
                </a:solidFill>
                <a:latin typeface="Times New Roman"/>
                <a:ea typeface="Times New Roman"/>
                <a:cs typeface="Times New Roman"/>
              </a:rPr>
              <a:t> </a:t>
            </a:r>
            <a:r>
              <a:rPr lang="ar-IQ" sz="2400" dirty="0">
                <a:solidFill>
                  <a:prstClr val="black"/>
                </a:solidFill>
                <a:latin typeface="Times New Roman"/>
                <a:ea typeface="Times New Roman"/>
                <a:cs typeface="Times New Roman"/>
              </a:rPr>
              <a:t>وعندما تكون اليرقات بإعداد كبيرة فان الجذور الناتجة تصبح غير صالحة للتسويق</a:t>
            </a:r>
            <a:r>
              <a:rPr lang="ar-IQ" sz="2400" dirty="0" smtClean="0">
                <a:solidFill>
                  <a:prstClr val="black"/>
                </a:solidFill>
                <a:latin typeface="Times New Roman"/>
                <a:ea typeface="Times New Roman"/>
                <a:cs typeface="Times New Roman"/>
              </a:rPr>
              <a:t>,</a:t>
            </a:r>
          </a:p>
          <a:p>
            <a:pPr lvl="0" algn="just" rtl="1">
              <a:spcBef>
                <a:spcPts val="0"/>
              </a:spcBef>
              <a:buFont typeface="Wingdings"/>
              <a:buChar char="§"/>
            </a:pPr>
            <a:r>
              <a:rPr lang="ar-IQ" sz="2400" dirty="0" smtClean="0">
                <a:solidFill>
                  <a:prstClr val="black"/>
                </a:solidFill>
                <a:latin typeface="Times New Roman"/>
                <a:ea typeface="Times New Roman"/>
                <a:cs typeface="Times New Roman"/>
              </a:rPr>
              <a:t> </a:t>
            </a:r>
            <a:r>
              <a:rPr lang="ar-IQ" sz="2400" dirty="0">
                <a:solidFill>
                  <a:prstClr val="black"/>
                </a:solidFill>
                <a:latin typeface="Times New Roman"/>
                <a:ea typeface="Times New Roman"/>
                <a:cs typeface="Times New Roman"/>
              </a:rPr>
              <a:t>ان ضرر الحشرة هي اليرقة التي تتغذى على الجذور الصغيرة وتضعف النبات, </a:t>
            </a:r>
            <a:endParaRPr lang="ar-IQ" sz="2400" dirty="0" smtClean="0">
              <a:solidFill>
                <a:prstClr val="black"/>
              </a:solidFill>
              <a:latin typeface="Times New Roman"/>
              <a:ea typeface="Times New Roman"/>
              <a:cs typeface="Times New Roman"/>
            </a:endParaRPr>
          </a:p>
          <a:p>
            <a:pPr lvl="0" algn="just" rtl="1">
              <a:spcBef>
                <a:spcPts val="0"/>
              </a:spcBef>
              <a:buFont typeface="Wingdings"/>
              <a:buChar char="§"/>
            </a:pPr>
            <a:r>
              <a:rPr lang="ar-IQ" sz="2400" dirty="0" smtClean="0">
                <a:solidFill>
                  <a:prstClr val="black"/>
                </a:solidFill>
                <a:latin typeface="Times New Roman"/>
                <a:ea typeface="Times New Roman"/>
                <a:cs typeface="Times New Roman"/>
              </a:rPr>
              <a:t>وتقاوم  </a:t>
            </a:r>
            <a:r>
              <a:rPr lang="ar-IQ" sz="2400" dirty="0">
                <a:solidFill>
                  <a:prstClr val="black"/>
                </a:solidFill>
                <a:latin typeface="Times New Roman"/>
                <a:ea typeface="Times New Roman"/>
                <a:cs typeface="Times New Roman"/>
              </a:rPr>
              <a:t>بإستعمال  مادة  الديازينون </a:t>
            </a:r>
            <a:r>
              <a:rPr lang="en-US" sz="2400" dirty="0" err="1">
                <a:solidFill>
                  <a:srgbClr val="4F81BD">
                    <a:lumMod val="75000"/>
                  </a:srgbClr>
                </a:solidFill>
                <a:latin typeface="Times New Roman"/>
                <a:ea typeface="Times New Roman"/>
                <a:cs typeface="Times New Roman"/>
              </a:rPr>
              <a:t>Diazinon</a:t>
            </a:r>
            <a:r>
              <a:rPr lang="ar-IQ" sz="2400" dirty="0">
                <a:solidFill>
                  <a:prstClr val="black"/>
                </a:solidFill>
                <a:latin typeface="Times New Roman"/>
                <a:ea typeface="Times New Roman"/>
                <a:cs typeface="Times New Roman"/>
              </a:rPr>
              <a:t> </a:t>
            </a:r>
            <a:r>
              <a:rPr lang="ar-IQ" sz="2400" dirty="0" smtClean="0">
                <a:solidFill>
                  <a:prstClr val="black"/>
                </a:solidFill>
                <a:latin typeface="Times New Roman"/>
                <a:ea typeface="Times New Roman"/>
                <a:cs typeface="Times New Roman"/>
              </a:rPr>
              <a:t>.</a:t>
            </a:r>
          </a:p>
          <a:p>
            <a:pPr marL="0" lvl="0" indent="0" algn="ctr" rtl="1">
              <a:spcBef>
                <a:spcPts val="0"/>
              </a:spcBef>
              <a:buNone/>
            </a:pPr>
            <a:r>
              <a:rPr lang="ar-IQ" sz="2400" dirty="0" smtClean="0">
                <a:solidFill>
                  <a:prstClr val="black"/>
                </a:solidFill>
                <a:latin typeface="Times New Roman"/>
                <a:ea typeface="Times New Roman"/>
                <a:cs typeface="Times New Roman"/>
              </a:rPr>
              <a:t>**************************************************</a:t>
            </a:r>
            <a:endParaRPr lang="en-US" sz="2400" dirty="0">
              <a:solidFill>
                <a:prstClr val="black"/>
              </a:solidFill>
              <a:latin typeface="Times New Roman"/>
              <a:ea typeface="Times New Roman"/>
            </a:endParaRPr>
          </a:p>
          <a:p>
            <a:pPr marL="0" lvl="0" indent="0">
              <a:buNone/>
            </a:pPr>
            <a:endParaRPr lang="en-US" sz="2400" dirty="0">
              <a:solidFill>
                <a:prstClr val="black"/>
              </a:solidFill>
            </a:endParaRPr>
          </a:p>
          <a:p>
            <a:endParaRPr lang="en-US" dirty="0"/>
          </a:p>
        </p:txBody>
      </p:sp>
    </p:spTree>
    <p:extLst>
      <p:ext uri="{BB962C8B-B14F-4D97-AF65-F5344CB8AC3E}">
        <p14:creationId xmlns:p14="http://schemas.microsoft.com/office/powerpoint/2010/main" val="2369498536"/>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cs typeface="+mj-cs"/>
              </a:rPr>
              <a:t>في محاضرة اليوم </a:t>
            </a:r>
            <a:r>
              <a:rPr lang="ar-IQ" sz="2800" b="1" dirty="0" smtClean="0">
                <a:solidFill>
                  <a:schemeClr val="accent2">
                    <a:lumMod val="75000"/>
                  </a:schemeClr>
                </a:solidFill>
                <a:cs typeface="+mj-cs"/>
              </a:rPr>
              <a:t>تكلمناعن :</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العائلة الخيمية </a:t>
            </a:r>
            <a:r>
              <a:rPr lang="en-US" sz="2400" dirty="0" err="1">
                <a:solidFill>
                  <a:prstClr val="black"/>
                </a:solidFill>
                <a:latin typeface="Times New Roman"/>
                <a:ea typeface="Times New Roman"/>
              </a:rPr>
              <a:t>Umbelliferae</a:t>
            </a:r>
            <a:endParaRPr lang="ar-IQ" sz="2400" dirty="0">
              <a:solidFill>
                <a:prstClr val="black"/>
              </a:solidFill>
              <a:latin typeface="Times New Roman"/>
              <a:ea typeface="Times New Roman"/>
              <a:cs typeface="Times New Roman"/>
            </a:endParaRP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الجزر  </a:t>
            </a:r>
            <a:r>
              <a:rPr lang="en-US" sz="2400" dirty="0">
                <a:solidFill>
                  <a:prstClr val="black"/>
                </a:solidFill>
                <a:latin typeface="Times New Roman"/>
                <a:ea typeface="Times New Roman"/>
              </a:rPr>
              <a:t>Carrot</a:t>
            </a:r>
          </a:p>
          <a:p>
            <a:pPr marL="0" lvl="0" indent="0" algn="just" rtl="1">
              <a:lnSpc>
                <a:spcPct val="150000"/>
              </a:lnSpc>
              <a:spcBef>
                <a:spcPts val="0"/>
              </a:spcBef>
              <a:buClr>
                <a:srgbClr val="FF3399"/>
              </a:buClr>
              <a:buNone/>
            </a:pPr>
            <a:endParaRPr lang="ar-IQ" sz="2400" dirty="0">
              <a:solidFill>
                <a:prstClr val="black"/>
              </a:solidFill>
              <a:cs typeface="Times New Roman"/>
            </a:endParaRPr>
          </a:p>
          <a:p>
            <a:pPr marL="0" lvl="0" indent="0" algn="just" rtl="1">
              <a:lnSpc>
                <a:spcPct val="150000"/>
              </a:lnSpc>
              <a:spcBef>
                <a:spcPts val="0"/>
              </a:spcBef>
              <a:buClr>
                <a:srgbClr val="FF3399"/>
              </a:buClr>
              <a:buNone/>
            </a:pPr>
            <a:endParaRPr lang="en-US" sz="2400" dirty="0">
              <a:solidFill>
                <a:prstClr val="black"/>
              </a:solidFill>
              <a:latin typeface="Times New Roman"/>
              <a:ea typeface="Times New Roman"/>
            </a:endParaRPr>
          </a:p>
          <a:p>
            <a:pPr marL="0" lvl="0" indent="0" algn="just" rtl="1">
              <a:lnSpc>
                <a:spcPct val="150000"/>
              </a:lnSpc>
              <a:spcBef>
                <a:spcPts val="0"/>
              </a:spcBef>
              <a:buClr>
                <a:srgbClr val="FF3399"/>
              </a:buClr>
              <a:buNone/>
            </a:pPr>
            <a:endParaRPr lang="ar-IQ" sz="2400" b="1" dirty="0">
              <a:solidFill>
                <a:srgbClr val="C0504D">
                  <a:lumMod val="75000"/>
                </a:srgbClr>
              </a:solidFill>
              <a:latin typeface="Times New Roman"/>
              <a:ea typeface="Times New Roman"/>
              <a:cs typeface="Times New Roman"/>
            </a:endParaRPr>
          </a:p>
          <a:p>
            <a:pPr marL="0" lvl="0" indent="0" algn="just" rtl="1">
              <a:lnSpc>
                <a:spcPct val="150000"/>
              </a:lnSpc>
              <a:spcBef>
                <a:spcPts val="0"/>
              </a:spcBef>
              <a:buClr>
                <a:srgbClr val="FF3399"/>
              </a:buClr>
              <a:buNone/>
            </a:pPr>
            <a:endParaRPr lang="ar-IQ" sz="2400" dirty="0" smtClean="0">
              <a:solidFill>
                <a:prstClr val="black"/>
              </a:solidFill>
              <a:cs typeface="Times New Roman"/>
            </a:endParaRPr>
          </a:p>
        </p:txBody>
      </p:sp>
    </p:spTree>
    <p:extLst>
      <p:ext uri="{BB962C8B-B14F-4D97-AF65-F5344CB8AC3E}">
        <p14:creationId xmlns:p14="http://schemas.microsoft.com/office/powerpoint/2010/main" val="215792371"/>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41200011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458200" cy="6324600"/>
          </a:xfrm>
        </p:spPr>
        <p:txBody>
          <a:bodyPr>
            <a:normAutofit/>
          </a:bodyPr>
          <a:lstStyle/>
          <a:p>
            <a:pPr marL="309880" indent="0" algn="just" rtl="1">
              <a:buNone/>
            </a:pPr>
            <a:endParaRPr lang="ar-IQ" sz="2400" dirty="0" smtClean="0">
              <a:latin typeface="Times New Roman"/>
              <a:cs typeface="+mj-cs"/>
            </a:endParaRPr>
          </a:p>
          <a:p>
            <a:pPr marL="652780" algn="just" rtl="1">
              <a:buFont typeface="Wingdings"/>
              <a:buChar char="§"/>
            </a:pPr>
            <a:r>
              <a:rPr lang="ar-IQ" sz="2400" dirty="0" smtClean="0">
                <a:latin typeface="Times New Roman"/>
                <a:cs typeface="+mj-cs"/>
              </a:rPr>
              <a:t>ان </a:t>
            </a:r>
            <a:r>
              <a:rPr lang="ar-IQ" sz="2400" dirty="0">
                <a:latin typeface="Times New Roman"/>
                <a:cs typeface="+mj-cs"/>
              </a:rPr>
              <a:t>وجود صبغة الانثوسيانين </a:t>
            </a:r>
            <a:r>
              <a:rPr lang="en-US" sz="2400" dirty="0">
                <a:solidFill>
                  <a:schemeClr val="accent1">
                    <a:lumMod val="75000"/>
                  </a:schemeClr>
                </a:solidFill>
                <a:latin typeface="Times New Roman"/>
                <a:cs typeface="+mj-cs"/>
              </a:rPr>
              <a:t>Anthocyanin</a:t>
            </a:r>
            <a:r>
              <a:rPr lang="ar-IQ" sz="2400" dirty="0">
                <a:latin typeface="Times New Roman"/>
                <a:cs typeface="+mj-cs"/>
              </a:rPr>
              <a:t> الارجوانية الذائبة في الماء وصبغة اللايكوبين </a:t>
            </a:r>
            <a:r>
              <a:rPr lang="en-US" sz="2400" dirty="0">
                <a:solidFill>
                  <a:schemeClr val="accent1">
                    <a:lumMod val="75000"/>
                  </a:schemeClr>
                </a:solidFill>
                <a:latin typeface="Times New Roman"/>
                <a:cs typeface="+mj-cs"/>
              </a:rPr>
              <a:t>Lycopene</a:t>
            </a:r>
            <a:r>
              <a:rPr lang="en-US" sz="2400" dirty="0">
                <a:latin typeface="Times New Roman"/>
                <a:cs typeface="+mj-cs"/>
              </a:rPr>
              <a:t> </a:t>
            </a:r>
            <a:r>
              <a:rPr lang="ar-IQ" sz="2400" dirty="0">
                <a:latin typeface="Times New Roman"/>
                <a:cs typeface="+mj-cs"/>
              </a:rPr>
              <a:t>الحمراء غير الذائبة في الماء في جذور بعض الاصناف لاتساهم في قيمة مولد فيتامين </a:t>
            </a:r>
            <a:r>
              <a:rPr lang="en-US" sz="2400" dirty="0">
                <a:latin typeface="Times New Roman"/>
                <a:cs typeface="+mj-cs"/>
              </a:rPr>
              <a:t>A</a:t>
            </a:r>
            <a:r>
              <a:rPr lang="ar-IQ" sz="2400" dirty="0">
                <a:latin typeface="Times New Roman"/>
                <a:cs typeface="+mj-cs"/>
              </a:rPr>
              <a:t> ويزداد محتوى جذور الاصناف الحمراء والصفراء من الكاروتين بزيادة النمو</a:t>
            </a:r>
            <a:r>
              <a:rPr lang="ar-IQ" sz="2400" dirty="0" smtClean="0">
                <a:latin typeface="Times New Roman"/>
                <a:cs typeface="+mj-cs"/>
              </a:rPr>
              <a:t>.</a:t>
            </a:r>
          </a:p>
          <a:p>
            <a:pPr marL="652780" algn="just" rtl="1">
              <a:buFont typeface="Wingdings"/>
              <a:buChar char="§"/>
            </a:pPr>
            <a:r>
              <a:rPr lang="ar-IQ" sz="2400" dirty="0" smtClean="0">
                <a:latin typeface="Times New Roman"/>
                <a:cs typeface="+mj-cs"/>
              </a:rPr>
              <a:t> </a:t>
            </a:r>
            <a:r>
              <a:rPr lang="ar-IQ" sz="2400" dirty="0">
                <a:latin typeface="Times New Roman"/>
                <a:cs typeface="+mj-cs"/>
              </a:rPr>
              <a:t>كما يعد الجزر ايضا  مصدرا لفيتامين </a:t>
            </a:r>
            <a:r>
              <a:rPr lang="en-US" sz="2400" dirty="0">
                <a:latin typeface="Times New Roman"/>
                <a:cs typeface="+mj-cs"/>
              </a:rPr>
              <a:t>B</a:t>
            </a:r>
            <a:r>
              <a:rPr lang="en-US" sz="2400" baseline="-25000" dirty="0">
                <a:latin typeface="Times New Roman"/>
                <a:cs typeface="+mj-cs"/>
              </a:rPr>
              <a:t>1</a:t>
            </a:r>
            <a:r>
              <a:rPr lang="en-US" sz="2400" dirty="0">
                <a:latin typeface="Times New Roman"/>
                <a:cs typeface="+mj-cs"/>
              </a:rPr>
              <a:t> </a:t>
            </a:r>
            <a:r>
              <a:rPr lang="ar-IQ" sz="2400" dirty="0">
                <a:latin typeface="Times New Roman"/>
                <a:cs typeface="+mj-cs"/>
              </a:rPr>
              <a:t>(الثيامين)  و </a:t>
            </a:r>
            <a:r>
              <a:rPr lang="en-US" sz="2400" dirty="0">
                <a:latin typeface="Times New Roman"/>
                <a:cs typeface="+mj-cs"/>
              </a:rPr>
              <a:t>B</a:t>
            </a:r>
            <a:r>
              <a:rPr lang="en-US" sz="2400" baseline="-25000" dirty="0">
                <a:latin typeface="Times New Roman"/>
                <a:cs typeface="+mj-cs"/>
              </a:rPr>
              <a:t>2</a:t>
            </a:r>
            <a:r>
              <a:rPr lang="en-US" sz="2400" dirty="0">
                <a:latin typeface="Times New Roman"/>
                <a:cs typeface="+mj-cs"/>
              </a:rPr>
              <a:t> </a:t>
            </a:r>
            <a:r>
              <a:rPr lang="ar-IQ" sz="2400" dirty="0">
                <a:latin typeface="Times New Roman"/>
                <a:cs typeface="+mj-cs"/>
              </a:rPr>
              <a:t>(الريبوفلافين) الا ان محتواه من فيتامين </a:t>
            </a:r>
            <a:r>
              <a:rPr lang="en-US" sz="2400" dirty="0">
                <a:latin typeface="Times New Roman"/>
                <a:cs typeface="+mj-cs"/>
              </a:rPr>
              <a:t>C</a:t>
            </a:r>
            <a:r>
              <a:rPr lang="ar-IQ" sz="2400" dirty="0">
                <a:latin typeface="Times New Roman"/>
                <a:cs typeface="+mj-cs"/>
              </a:rPr>
              <a:t>  منخفض نسبيا, ويحتوي على نسبة مرتفعة من </a:t>
            </a:r>
            <a:r>
              <a:rPr lang="ar-IQ" sz="2400" dirty="0" smtClean="0">
                <a:latin typeface="Times New Roman"/>
                <a:cs typeface="+mj-cs"/>
              </a:rPr>
              <a:t>السكر,</a:t>
            </a:r>
          </a:p>
          <a:p>
            <a:pPr marL="652780" algn="just" rtl="1">
              <a:buFont typeface="Wingdings"/>
              <a:buChar char="§"/>
            </a:pPr>
            <a:r>
              <a:rPr lang="ar-IQ" sz="2400" dirty="0" smtClean="0">
                <a:latin typeface="Times New Roman"/>
                <a:cs typeface="+mj-cs"/>
              </a:rPr>
              <a:t>وقد </a:t>
            </a:r>
            <a:r>
              <a:rPr lang="ar-IQ" sz="2400" dirty="0">
                <a:latin typeface="Times New Roman"/>
                <a:cs typeface="+mj-cs"/>
              </a:rPr>
              <a:t>وجد ان السكروز هو السكر الرئيس في جذور الجزر يليه الكلوكوز ثم الفركتوز, بالاضافة الى الكاروتين والسكر فأن الجزر يحتوي ايضا على بعض العناصر المعدنية مثل الحديد, الا ان القيمة الغذائية  للجزر يحددها بصورة رئيسة  محتوى الجذور من الكاروتين والسكريات. </a:t>
            </a:r>
            <a:endParaRPr lang="ar-IQ" sz="2400" dirty="0" smtClean="0">
              <a:latin typeface="Times New Roman"/>
              <a:cs typeface="+mj-cs"/>
            </a:endParaRPr>
          </a:p>
          <a:p>
            <a:pPr marL="652780" algn="just" rtl="1">
              <a:buFont typeface="Wingdings"/>
              <a:buChar char="§"/>
            </a:pPr>
            <a:r>
              <a:rPr lang="ar-IQ" sz="2400" dirty="0" smtClean="0">
                <a:latin typeface="Times New Roman"/>
                <a:cs typeface="+mj-cs"/>
              </a:rPr>
              <a:t>الجزء </a:t>
            </a:r>
            <a:r>
              <a:rPr lang="ar-IQ" sz="2400" dirty="0">
                <a:latin typeface="Times New Roman"/>
                <a:cs typeface="+mj-cs"/>
              </a:rPr>
              <a:t>المستعمل في الأكل هو الجذر وهو عبارة عن الجذر المنتفخ المتكون من الجذر الاولي والسويقة الجنينية السفلى, ويؤكل طازجا لوحده او في السلاطة او مطبوخا, كما يعصر ويستهلك عصيره في الشرب, وفي الهند تؤكل اوراقه </a:t>
            </a:r>
            <a:r>
              <a:rPr lang="ar-IQ" sz="2400" dirty="0" smtClean="0">
                <a:latin typeface="Times New Roman"/>
                <a:cs typeface="+mj-cs"/>
              </a:rPr>
              <a:t>ايضا.</a:t>
            </a:r>
          </a:p>
          <a:p>
            <a:pPr marL="652780" algn="just" rtl="1">
              <a:buFont typeface="Wingdings"/>
              <a:buChar char="§"/>
            </a:pPr>
            <a:r>
              <a:rPr lang="ar-IQ" sz="2400" dirty="0" smtClean="0">
                <a:latin typeface="Times New Roman"/>
                <a:cs typeface="+mj-cs"/>
              </a:rPr>
              <a:t>الموطن </a:t>
            </a:r>
            <a:r>
              <a:rPr lang="ar-IQ" sz="2400" dirty="0">
                <a:latin typeface="Times New Roman"/>
                <a:cs typeface="+mj-cs"/>
              </a:rPr>
              <a:t>الاصلي له اواسط اسيا وهي الهند وافغانستان  وشرق روسيا ثم انتقل منها الى اوروبا وامريكا</a:t>
            </a:r>
            <a:r>
              <a:rPr lang="ar-IQ" sz="2400" dirty="0" smtClean="0">
                <a:latin typeface="Times New Roman"/>
                <a:cs typeface="+mj-cs"/>
              </a:rPr>
              <a:t>............ يتبع</a:t>
            </a:r>
            <a:endParaRPr lang="en-US" sz="2400" dirty="0">
              <a:cs typeface="+mj-cs"/>
            </a:endParaRPr>
          </a:p>
          <a:p>
            <a:pPr marL="0" indent="0">
              <a:buNone/>
            </a:pPr>
            <a:endParaRPr lang="en-US" sz="2400" dirty="0"/>
          </a:p>
        </p:txBody>
      </p:sp>
    </p:spTree>
    <p:extLst>
      <p:ext uri="{BB962C8B-B14F-4D97-AF65-F5344CB8AC3E}">
        <p14:creationId xmlns:p14="http://schemas.microsoft.com/office/powerpoint/2010/main" val="402252552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304800"/>
            <a:ext cx="8229600" cy="6172200"/>
          </a:xfrm>
        </p:spPr>
        <p:txBody>
          <a:bodyPr>
            <a:normAutofit fontScale="92500" lnSpcReduction="20000"/>
          </a:bodyPr>
          <a:lstStyle/>
          <a:p>
            <a:pPr lvl="0" algn="just" rtl="1">
              <a:lnSpc>
                <a:spcPct val="115000"/>
              </a:lnSpc>
              <a:spcBef>
                <a:spcPts val="0"/>
              </a:spcBef>
              <a:buFont typeface="Wingdings" panose="05000000000000000000" pitchFamily="2" charset="2"/>
              <a:buChar char="Ø"/>
            </a:pPr>
            <a:r>
              <a:rPr lang="ar-IQ" b="1" dirty="0">
                <a:solidFill>
                  <a:srgbClr val="C00000"/>
                </a:solidFill>
                <a:latin typeface="Times New Roman"/>
                <a:ea typeface="Times New Roman"/>
                <a:cs typeface="Times New Roman"/>
              </a:rPr>
              <a:t>المناخ الملائم</a:t>
            </a:r>
            <a:endParaRPr lang="en-US" sz="2800" dirty="0">
              <a:solidFill>
                <a:srgbClr val="C00000"/>
              </a:solidFill>
              <a:latin typeface="Times New Roman"/>
              <a:ea typeface="Times New Roman"/>
            </a:endParaRPr>
          </a:p>
          <a:p>
            <a:pPr algn="just" rtl="1">
              <a:buFont typeface="Wingdings"/>
              <a:buChar char="§"/>
            </a:pPr>
            <a:r>
              <a:rPr lang="ar-IQ" sz="3100" dirty="0" smtClean="0">
                <a:ea typeface="Times New Roman"/>
                <a:cs typeface="Times New Roman"/>
              </a:rPr>
              <a:t>الجزر </a:t>
            </a:r>
            <a:r>
              <a:rPr lang="ar-IQ" sz="3100" dirty="0">
                <a:ea typeface="Times New Roman"/>
                <a:cs typeface="Times New Roman"/>
              </a:rPr>
              <a:t>من المحاصيل  الشتوية  ينموفي الاجواء المعتدلة التي تميل الى البرودة  وخالية  من  درجات الحرارة المنخفضة جدا″ </a:t>
            </a:r>
            <a:endParaRPr lang="ar-IQ" sz="3100" dirty="0" smtClean="0">
              <a:ea typeface="Times New Roman"/>
              <a:cs typeface="Times New Roman"/>
            </a:endParaRPr>
          </a:p>
          <a:p>
            <a:pPr algn="just" rtl="1">
              <a:buFont typeface="Wingdings"/>
              <a:buChar char="§"/>
            </a:pPr>
            <a:r>
              <a:rPr lang="ar-IQ" sz="3100" dirty="0" smtClean="0">
                <a:ea typeface="Times New Roman"/>
                <a:cs typeface="Times New Roman"/>
              </a:rPr>
              <a:t>وفي </a:t>
            </a:r>
            <a:r>
              <a:rPr lang="ar-IQ" sz="3100" dirty="0">
                <a:ea typeface="Times New Roman"/>
                <a:cs typeface="Times New Roman"/>
              </a:rPr>
              <a:t>العراق ينمو في معظم المناطق التي تتوفر فيها هذه الاجواء. تتراوح درجة الحرارة الملائمة للنمو الجيد واعطاء اللون المميز للصبغة  بين 16 – 21مº والارتفاع او الانخفاض عن هذا الحد يؤثر على النمو ويؤدي الى اعطاء جذور ذات اشكال  رديئة لا تتميز باللون المميز للصبغة.  </a:t>
            </a:r>
            <a:endParaRPr lang="ar-IQ" sz="3100" dirty="0" smtClean="0">
              <a:ea typeface="Times New Roman"/>
              <a:cs typeface="Times New Roman"/>
            </a:endParaRPr>
          </a:p>
          <a:p>
            <a:pPr algn="just" rtl="1">
              <a:buFont typeface="Wingdings"/>
              <a:buChar char="§"/>
            </a:pPr>
            <a:r>
              <a:rPr lang="ar-IQ" sz="3100" dirty="0" smtClean="0">
                <a:ea typeface="Times New Roman"/>
                <a:cs typeface="Times New Roman"/>
              </a:rPr>
              <a:t> </a:t>
            </a:r>
            <a:r>
              <a:rPr lang="ar-IQ" sz="3100" dirty="0">
                <a:ea typeface="Times New Roman"/>
                <a:cs typeface="Times New Roman"/>
              </a:rPr>
              <a:t>هناك دراسات كثيرة حول تأثر اللون في الجزر وأشكال الجذور فيه وقد وضع الباحثون  جملة اسباب منها </a:t>
            </a:r>
            <a:endParaRPr lang="ar-IQ" sz="3100" dirty="0" smtClean="0">
              <a:ea typeface="Times New Roman"/>
              <a:cs typeface="Times New Roman"/>
            </a:endParaRPr>
          </a:p>
          <a:p>
            <a:pPr algn="just" rtl="1">
              <a:buFont typeface="Wingdings"/>
              <a:buChar char="§"/>
            </a:pPr>
            <a:r>
              <a:rPr lang="ar-IQ" sz="3100" dirty="0" smtClean="0">
                <a:ea typeface="Times New Roman"/>
                <a:cs typeface="Times New Roman"/>
              </a:rPr>
              <a:t>قصر </a:t>
            </a:r>
            <a:r>
              <a:rPr lang="ar-IQ" sz="3100" dirty="0">
                <a:ea typeface="Times New Roman"/>
                <a:cs typeface="Times New Roman"/>
              </a:rPr>
              <a:t>الفترة الضوئية </a:t>
            </a:r>
            <a:endParaRPr lang="ar-IQ" sz="3100" dirty="0" smtClean="0">
              <a:ea typeface="Times New Roman"/>
              <a:cs typeface="Times New Roman"/>
            </a:endParaRPr>
          </a:p>
          <a:p>
            <a:pPr algn="just" rtl="1">
              <a:buFont typeface="Wingdings"/>
              <a:buChar char="§"/>
            </a:pPr>
            <a:r>
              <a:rPr lang="ar-IQ" sz="3100" dirty="0" smtClean="0">
                <a:ea typeface="Times New Roman"/>
                <a:cs typeface="Times New Roman"/>
              </a:rPr>
              <a:t>وشدة </a:t>
            </a:r>
            <a:r>
              <a:rPr lang="ar-IQ" sz="3100" dirty="0">
                <a:ea typeface="Times New Roman"/>
                <a:cs typeface="Times New Roman"/>
              </a:rPr>
              <a:t>الاضاءة </a:t>
            </a:r>
            <a:endParaRPr lang="ar-IQ" sz="3100" dirty="0" smtClean="0">
              <a:ea typeface="Times New Roman"/>
              <a:cs typeface="Times New Roman"/>
            </a:endParaRPr>
          </a:p>
          <a:p>
            <a:pPr algn="just" rtl="1">
              <a:buFont typeface="Wingdings"/>
              <a:buChar char="§"/>
            </a:pPr>
            <a:r>
              <a:rPr lang="ar-IQ" sz="3100" dirty="0" smtClean="0">
                <a:ea typeface="Times New Roman"/>
                <a:cs typeface="Times New Roman"/>
              </a:rPr>
              <a:t>وارتفاع </a:t>
            </a:r>
            <a:r>
              <a:rPr lang="ar-IQ" sz="3100" dirty="0">
                <a:ea typeface="Times New Roman"/>
                <a:cs typeface="Times New Roman"/>
              </a:rPr>
              <a:t>الرطوبة </a:t>
            </a:r>
            <a:endParaRPr lang="ar-IQ" sz="3100" dirty="0" smtClean="0">
              <a:ea typeface="Times New Roman"/>
              <a:cs typeface="Times New Roman"/>
            </a:endParaRPr>
          </a:p>
          <a:p>
            <a:pPr algn="just" rtl="1">
              <a:buFont typeface="Wingdings"/>
              <a:buChar char="§"/>
            </a:pPr>
            <a:r>
              <a:rPr lang="ar-IQ" sz="3100" dirty="0" smtClean="0">
                <a:ea typeface="Times New Roman"/>
                <a:cs typeface="Times New Roman"/>
              </a:rPr>
              <a:t>وانخفاض </a:t>
            </a:r>
            <a:r>
              <a:rPr lang="ar-IQ" sz="3100" dirty="0">
                <a:ea typeface="Times New Roman"/>
                <a:cs typeface="Times New Roman"/>
              </a:rPr>
              <a:t>او ارتفاع درجات الحرارة, </a:t>
            </a:r>
            <a:endParaRPr lang="ar-IQ" sz="3100" dirty="0" smtClean="0">
              <a:ea typeface="Times New Roman"/>
              <a:cs typeface="Times New Roman"/>
            </a:endParaRPr>
          </a:p>
        </p:txBody>
      </p:sp>
    </p:spTree>
    <p:extLst>
      <p:ext uri="{BB962C8B-B14F-4D97-AF65-F5344CB8AC3E}">
        <p14:creationId xmlns:p14="http://schemas.microsoft.com/office/powerpoint/2010/main" val="2307810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304800"/>
            <a:ext cx="8229600" cy="6172200"/>
          </a:xfrm>
        </p:spPr>
        <p:txBody>
          <a:bodyPr>
            <a:normAutofit fontScale="92500" lnSpcReduction="20000"/>
          </a:bodyPr>
          <a:lstStyle/>
          <a:p>
            <a:pPr lvl="0" algn="just" rtl="1">
              <a:lnSpc>
                <a:spcPct val="115000"/>
              </a:lnSpc>
              <a:spcBef>
                <a:spcPts val="0"/>
              </a:spcBef>
              <a:buFont typeface="Wingdings" panose="05000000000000000000" pitchFamily="2" charset="2"/>
              <a:buChar char="Ø"/>
            </a:pPr>
            <a:r>
              <a:rPr lang="ar-IQ" b="1" dirty="0">
                <a:solidFill>
                  <a:srgbClr val="C00000"/>
                </a:solidFill>
                <a:latin typeface="Times New Roman"/>
                <a:ea typeface="Times New Roman"/>
                <a:cs typeface="Times New Roman"/>
              </a:rPr>
              <a:t>المناخ الملائم</a:t>
            </a:r>
            <a:endParaRPr lang="en-US" sz="2800" dirty="0">
              <a:solidFill>
                <a:srgbClr val="C00000"/>
              </a:solidFill>
              <a:latin typeface="Times New Roman"/>
              <a:ea typeface="Times New Roman"/>
            </a:endParaRPr>
          </a:p>
          <a:p>
            <a:pPr algn="just" rtl="1">
              <a:buFont typeface="Wingdings"/>
              <a:buChar char="§"/>
            </a:pPr>
            <a:r>
              <a:rPr lang="ar-IQ" sz="3100" dirty="0" smtClean="0">
                <a:ea typeface="Times New Roman"/>
                <a:cs typeface="Times New Roman"/>
              </a:rPr>
              <a:t>إذ </a:t>
            </a:r>
            <a:r>
              <a:rPr lang="ar-IQ" sz="3100" dirty="0">
                <a:ea typeface="Times New Roman"/>
                <a:cs typeface="Times New Roman"/>
              </a:rPr>
              <a:t>وجد انه كلما ارتفعت درجة الحرارة عن 4◦م الى 21◦م فإن شكل الجذور يصبح عريضا وكلما انخفضت يصبح طويلا ومدببا</a:t>
            </a:r>
            <a:r>
              <a:rPr lang="ar-IQ" sz="3100" dirty="0" smtClean="0">
                <a:ea typeface="Times New Roman"/>
                <a:cs typeface="Times New Roman"/>
              </a:rPr>
              <a:t>,</a:t>
            </a:r>
          </a:p>
          <a:p>
            <a:pPr algn="just" rtl="1">
              <a:buFont typeface="Wingdings"/>
              <a:buChar char="§"/>
            </a:pPr>
            <a:r>
              <a:rPr lang="ar-IQ" sz="3100" dirty="0" smtClean="0">
                <a:ea typeface="Times New Roman"/>
                <a:cs typeface="Times New Roman"/>
              </a:rPr>
              <a:t> </a:t>
            </a:r>
            <a:r>
              <a:rPr lang="ar-IQ" sz="3100" dirty="0">
                <a:ea typeface="Times New Roman"/>
                <a:cs typeface="Times New Roman"/>
              </a:rPr>
              <a:t>وان افضل لون واعلى محتوى  من الكاروتين  عندما  تنمو النباتات  على  درجة  10 – 16 مº على الرغم من ان الحاصل يكون منخفضا الا انه جيد النوعية, </a:t>
            </a:r>
            <a:endParaRPr lang="ar-IQ" sz="3100" dirty="0" smtClean="0">
              <a:ea typeface="Times New Roman"/>
              <a:cs typeface="Times New Roman"/>
            </a:endParaRPr>
          </a:p>
          <a:p>
            <a:pPr algn="just" rtl="1">
              <a:buFont typeface="Wingdings"/>
              <a:buChar char="§"/>
            </a:pPr>
            <a:r>
              <a:rPr lang="ar-IQ" sz="3100" dirty="0" smtClean="0">
                <a:ea typeface="Times New Roman"/>
                <a:cs typeface="Times New Roman"/>
              </a:rPr>
              <a:t>في </a:t>
            </a:r>
            <a:r>
              <a:rPr lang="ar-IQ" sz="3100" dirty="0">
                <a:ea typeface="Times New Roman"/>
                <a:cs typeface="Times New Roman"/>
              </a:rPr>
              <a:t>حين يكون النوع ردئ ومحتوى الكاروتين كذلك في درجة  حرارة 21 – 27مº  </a:t>
            </a:r>
            <a:endParaRPr lang="ar-IQ" sz="3100" dirty="0" smtClean="0">
              <a:ea typeface="Times New Roman"/>
              <a:cs typeface="Times New Roman"/>
            </a:endParaRPr>
          </a:p>
          <a:p>
            <a:pPr algn="just" rtl="1">
              <a:buFont typeface="Wingdings"/>
              <a:buChar char="§"/>
            </a:pPr>
            <a:r>
              <a:rPr lang="ar-IQ" sz="3100" dirty="0" smtClean="0">
                <a:ea typeface="Times New Roman"/>
                <a:cs typeface="Times New Roman"/>
              </a:rPr>
              <a:t>وعندما </a:t>
            </a:r>
            <a:r>
              <a:rPr lang="ar-IQ" sz="3100" dirty="0">
                <a:ea typeface="Times New Roman"/>
                <a:cs typeface="Times New Roman"/>
              </a:rPr>
              <a:t>انخفضت الحرارة الى 4 – 10م º تأثر شكل الجذور ونمو النباتات إذ كانت الجذور طويلة ومدببة, </a:t>
            </a:r>
            <a:endParaRPr lang="ar-IQ" sz="3100" dirty="0" smtClean="0">
              <a:ea typeface="Times New Roman"/>
              <a:cs typeface="Times New Roman"/>
            </a:endParaRPr>
          </a:p>
          <a:p>
            <a:pPr algn="just" rtl="1">
              <a:buFont typeface="Wingdings"/>
              <a:buChar char="§"/>
            </a:pPr>
            <a:r>
              <a:rPr lang="ar-IQ" sz="3100" dirty="0" smtClean="0">
                <a:ea typeface="Times New Roman"/>
                <a:cs typeface="Times New Roman"/>
              </a:rPr>
              <a:t>كما </a:t>
            </a:r>
            <a:r>
              <a:rPr lang="ar-IQ" sz="3100" dirty="0">
                <a:ea typeface="Times New Roman"/>
                <a:cs typeface="Times New Roman"/>
              </a:rPr>
              <a:t>ان ارتفاع درجات الحرارة خاصة في بداية مراحل النمو غير ملائم  للنباتات ويؤدي استمرارها لفترة طويلة الى نقصان الحاصل ويؤثر على نوعية الجذور فتكون مشوهة وخشنة الملمس مع تكون  نكهة  لاذعة  فيها وتصبح  الجذور ليفية  وينخفض  محتواها من البيتاكاروتين عند ارتفاع درجة حرارة التربة </a:t>
            </a:r>
            <a:r>
              <a:rPr lang="ar-IQ" sz="3100" dirty="0" smtClean="0">
                <a:ea typeface="Times New Roman"/>
                <a:cs typeface="Times New Roman"/>
              </a:rPr>
              <a:t>جدا.</a:t>
            </a:r>
            <a:endParaRPr lang="en-US" sz="3100" dirty="0"/>
          </a:p>
        </p:txBody>
      </p:sp>
    </p:spTree>
    <p:extLst>
      <p:ext uri="{BB962C8B-B14F-4D97-AF65-F5344CB8AC3E}">
        <p14:creationId xmlns:p14="http://schemas.microsoft.com/office/powerpoint/2010/main" val="310221682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81000"/>
            <a:ext cx="8458200" cy="6324600"/>
          </a:xfrm>
        </p:spPr>
        <p:txBody>
          <a:bodyPr>
            <a:normAutofit fontScale="92500" lnSpcReduction="20000"/>
          </a:bodyPr>
          <a:lstStyle/>
          <a:p>
            <a:pPr algn="just" rtl="1">
              <a:buFont typeface="Wingdings"/>
              <a:buChar char="§"/>
            </a:pPr>
            <a:r>
              <a:rPr lang="ar-IQ" sz="2400" dirty="0" smtClean="0">
                <a:ea typeface="Times New Roman"/>
                <a:cs typeface="Times New Roman"/>
              </a:rPr>
              <a:t>كما </a:t>
            </a:r>
            <a:r>
              <a:rPr lang="ar-IQ" sz="2400" dirty="0">
                <a:ea typeface="Times New Roman"/>
                <a:cs typeface="Times New Roman"/>
              </a:rPr>
              <a:t>وجد ايضا″ ان تعرض النباتات الى درجات الحرارة المنخفضة لفترة طويلة يؤدي الى الازهار الحولي (المبكر) </a:t>
            </a:r>
            <a:r>
              <a:rPr lang="en-US" sz="2400" dirty="0">
                <a:solidFill>
                  <a:schemeClr val="accent1">
                    <a:lumMod val="75000"/>
                  </a:schemeClr>
                </a:solidFill>
                <a:latin typeface="Times New Roman"/>
                <a:ea typeface="Times New Roman"/>
              </a:rPr>
              <a:t>Premature seedling</a:t>
            </a:r>
            <a:r>
              <a:rPr lang="ar-IQ" sz="2400" dirty="0">
                <a:solidFill>
                  <a:schemeClr val="accent1">
                    <a:lumMod val="75000"/>
                  </a:schemeClr>
                </a:solidFill>
                <a:latin typeface="Times New Roman"/>
                <a:ea typeface="Times New Roman"/>
              </a:rPr>
              <a:t> </a:t>
            </a:r>
            <a:r>
              <a:rPr lang="ar-IQ" sz="2400" dirty="0">
                <a:latin typeface="Times New Roman"/>
                <a:ea typeface="Times New Roman"/>
              </a:rPr>
              <a:t>وبالتالي تصبح الجذور متخشبة غير ملائمة  للاكل,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علما </a:t>
            </a:r>
            <a:r>
              <a:rPr lang="ar-IQ" sz="2400" dirty="0">
                <a:latin typeface="Times New Roman"/>
                <a:ea typeface="Times New Roman"/>
              </a:rPr>
              <a:t>ان  نباتات الجزر لا تتأثر بطول الفترة الضوئية من حيث تهيئتها للتزهير,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ان </a:t>
            </a:r>
            <a:r>
              <a:rPr lang="ar-IQ" sz="2400" dirty="0">
                <a:latin typeface="Times New Roman"/>
                <a:ea typeface="Times New Roman"/>
              </a:rPr>
              <a:t>تعريض الجذور في المخزن الى درجات حرارة منخفضة مماثلة  لتلك التي يتعرض لها في الحقل  تؤدي الى  تهيئة النباتات للتزهير</a:t>
            </a:r>
            <a:r>
              <a:rPr lang="ar-IQ" sz="2400" dirty="0" smtClean="0">
                <a:latin typeface="Times New Roman"/>
                <a:ea typeface="Times New Roman"/>
              </a:rPr>
              <a:t>.</a:t>
            </a:r>
          </a:p>
          <a:p>
            <a:pPr algn="just" rtl="1">
              <a:buFont typeface="Wingdings"/>
              <a:buChar char="§"/>
            </a:pPr>
            <a:r>
              <a:rPr lang="ar-IQ" sz="2400" dirty="0" smtClean="0">
                <a:latin typeface="Times New Roman"/>
                <a:ea typeface="Times New Roman"/>
              </a:rPr>
              <a:t> </a:t>
            </a:r>
            <a:r>
              <a:rPr lang="ar-IQ" sz="2400" dirty="0">
                <a:latin typeface="Times New Roman"/>
                <a:ea typeface="Times New Roman"/>
              </a:rPr>
              <a:t>يؤثر الضوء على اخضرار الجذور إذ تتلون قمة الجذر (منطقة التاج) باللون الاخضر عند تعرضها الى ضوء الشمس, ولمنع ذلك يجب ان تنمو النباتات بسرعة لكي تظلل الاوراق الجذور,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ويلجأ </a:t>
            </a:r>
            <a:r>
              <a:rPr lang="ar-IQ" sz="2400" dirty="0">
                <a:latin typeface="Times New Roman"/>
                <a:ea typeface="Times New Roman"/>
              </a:rPr>
              <a:t>بعض المزارعين الى تكويم التربة حول الجذور بعد 40 يوما من الزراعة عندما تبدأ الجذور بالتضخم لمنع الاخضرار,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وخلافا </a:t>
            </a:r>
            <a:r>
              <a:rPr lang="ar-IQ" sz="2400" dirty="0">
                <a:latin typeface="Times New Roman"/>
                <a:ea typeface="Times New Roman"/>
              </a:rPr>
              <a:t>للمحاصيل الجذرية الاخرى فان الاخضرار في الجزر لا يقتصر على  منطقة  قمة الجذر بل  يتعداه  الى داخل الجذر في منطقة الكامبيوم  وهي المنطقة  التي تقع بين اللحاء والخشب</a:t>
            </a:r>
            <a:r>
              <a:rPr lang="ar-IQ" sz="2400" dirty="0" smtClean="0">
                <a:latin typeface="Times New Roman"/>
                <a:ea typeface="Times New Roman"/>
              </a:rPr>
              <a:t>,</a:t>
            </a:r>
          </a:p>
          <a:p>
            <a:pPr algn="just" rtl="1">
              <a:buFont typeface="Wingdings"/>
              <a:buChar char="§"/>
            </a:pPr>
            <a:r>
              <a:rPr lang="ar-IQ" sz="2400" dirty="0" smtClean="0">
                <a:latin typeface="Times New Roman"/>
                <a:ea typeface="Times New Roman"/>
              </a:rPr>
              <a:t> </a:t>
            </a:r>
            <a:r>
              <a:rPr lang="ar-IQ" sz="2400" dirty="0">
                <a:latin typeface="Times New Roman"/>
                <a:ea typeface="Times New Roman"/>
              </a:rPr>
              <a:t>ومن المعروف ان الاخضرار الذي  يفترض انه الكلوروفيل  لا يتكون في غياب الضوء لذا فان ذلك يدل على ان الضوء قد نفذ الى جذر الجزر,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وتساعد </a:t>
            </a:r>
            <a:r>
              <a:rPr lang="ar-IQ" sz="2400" dirty="0">
                <a:latin typeface="Times New Roman"/>
                <a:ea typeface="Times New Roman"/>
              </a:rPr>
              <a:t>زراعة النباتات بصورة متقاربة لزيادة كثافة النباتات على تقليل او منع الاخضرار في الجذور</a:t>
            </a:r>
            <a:r>
              <a:rPr lang="ar-IQ" sz="2400" dirty="0" smtClean="0">
                <a:latin typeface="Times New Roman"/>
                <a:ea typeface="Times New Roman"/>
              </a:rPr>
              <a:t>,</a:t>
            </a:r>
          </a:p>
          <a:p>
            <a:pPr algn="just" rtl="1">
              <a:buFont typeface="Wingdings"/>
              <a:buChar char="§"/>
            </a:pPr>
            <a:r>
              <a:rPr lang="ar-IQ" sz="2400" dirty="0" smtClean="0">
                <a:latin typeface="Times New Roman"/>
                <a:ea typeface="Times New Roman"/>
              </a:rPr>
              <a:t> </a:t>
            </a:r>
            <a:r>
              <a:rPr lang="ar-IQ" sz="2400" dirty="0">
                <a:latin typeface="Times New Roman"/>
                <a:ea typeface="Times New Roman"/>
              </a:rPr>
              <a:t>كما يؤدي النهار القصير الى تقليل محتوى الجذور من البيتاكاروتين.</a:t>
            </a:r>
            <a:endParaRPr lang="en-US" sz="2400" dirty="0"/>
          </a:p>
        </p:txBody>
      </p:sp>
    </p:spTree>
    <p:extLst>
      <p:ext uri="{BB962C8B-B14F-4D97-AF65-F5344CB8AC3E}">
        <p14:creationId xmlns:p14="http://schemas.microsoft.com/office/powerpoint/2010/main" val="339837783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just" rtl="1">
              <a:buNone/>
            </a:pPr>
            <a:r>
              <a:rPr lang="ar-IQ" sz="2400" dirty="0" smtClean="0">
                <a:ea typeface="Times New Roman"/>
                <a:cs typeface="Times New Roman"/>
              </a:rPr>
              <a:t>      </a:t>
            </a:r>
            <a:endParaRPr lang="ar-IQ" sz="2400" dirty="0">
              <a:ea typeface="Times New Roman"/>
              <a:cs typeface="Times New Roman"/>
            </a:endParaRPr>
          </a:p>
          <a:p>
            <a:pPr algn="just" rtl="1">
              <a:buFont typeface="Wingdings"/>
              <a:buChar char="§"/>
            </a:pPr>
            <a:r>
              <a:rPr lang="ar-IQ" sz="2400" dirty="0" smtClean="0">
                <a:ea typeface="Times New Roman"/>
                <a:cs typeface="Times New Roman"/>
              </a:rPr>
              <a:t>يمتاز </a:t>
            </a:r>
            <a:r>
              <a:rPr lang="ar-IQ" sz="2400" dirty="0">
                <a:ea typeface="Times New Roman"/>
                <a:cs typeface="Times New Roman"/>
              </a:rPr>
              <a:t>نبات الجزر بعدم مقاومته للجفاف لذلك يتطلب نموه الامثل رطوبة مرتفعة نسبيا باستمرار وخاصة في الفترة الحرجة من حياة النبات المتمثلة في فترة اكتمال نمو ونضج الجذور,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وقد </a:t>
            </a:r>
            <a:r>
              <a:rPr lang="ar-IQ" sz="2400" dirty="0">
                <a:ea typeface="Times New Roman"/>
                <a:cs typeface="Times New Roman"/>
              </a:rPr>
              <a:t>يؤدي جفاف التربة الى تشقق الجذور وتكون جذور متطاولة</a:t>
            </a:r>
            <a:r>
              <a:rPr lang="ar-IQ" sz="2400" dirty="0" smtClean="0">
                <a:ea typeface="Times New Roman"/>
                <a:cs typeface="Times New Roman"/>
              </a:rPr>
              <a:t>.</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ان التوزيع الجيد لمياه الامطار او الري او كليهما اثناء موسم النمو ضروري جدا لمنع تأثر نمو النبات,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ومن </a:t>
            </a:r>
            <a:r>
              <a:rPr lang="ar-IQ" sz="2400" dirty="0">
                <a:ea typeface="Times New Roman"/>
                <a:cs typeface="Times New Roman"/>
              </a:rPr>
              <a:t>جهة اخرى فأن وجود الرطوبة المرتفعة في التربة وباستمرار يؤدي الى إعطاء جذور قصيرة وسميكة غير مرغوبة وذات لون ردئ ومحتوى منخفض من الكاروتين</a:t>
            </a:r>
            <a:r>
              <a:rPr lang="ar-IQ" sz="2400" dirty="0" smtClean="0">
                <a:ea typeface="Times New Roman"/>
                <a:cs typeface="Times New Roman"/>
              </a:rPr>
              <a:t>.......... يتبع</a:t>
            </a:r>
            <a:endParaRPr lang="en-US" sz="2400" dirty="0"/>
          </a:p>
        </p:txBody>
      </p:sp>
    </p:spTree>
    <p:extLst>
      <p:ext uri="{BB962C8B-B14F-4D97-AF65-F5344CB8AC3E}">
        <p14:creationId xmlns:p14="http://schemas.microsoft.com/office/powerpoint/2010/main" val="300267556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096000"/>
          </a:xfrm>
        </p:spPr>
        <p:txBody>
          <a:bodyPr>
            <a:normAutofit/>
          </a:bodyPr>
          <a:lstStyle/>
          <a:p>
            <a:pPr lvl="0" algn="just" rtl="1">
              <a:spcBef>
                <a:spcPts val="0"/>
              </a:spcBef>
              <a:buFont typeface="Wingdings" panose="05000000000000000000" pitchFamily="2" charset="2"/>
              <a:buChar char="Ø"/>
              <a:tabLst>
                <a:tab pos="457200" algn="l"/>
              </a:tabLst>
            </a:pPr>
            <a:r>
              <a:rPr lang="ar-IQ" sz="2400" b="1" dirty="0">
                <a:solidFill>
                  <a:srgbClr val="C00000"/>
                </a:solidFill>
                <a:latin typeface="Times New Roman" panose="02020603050405020304" pitchFamily="18" charset="0"/>
                <a:ea typeface="Times New Roman"/>
                <a:cs typeface="Times New Roman" panose="02020603050405020304" pitchFamily="18" charset="0"/>
              </a:rPr>
              <a:t>التربة الملائمة</a:t>
            </a:r>
            <a:endParaRPr lang="en-US" sz="2400" dirty="0">
              <a:solidFill>
                <a:srgbClr val="C00000"/>
              </a:solidFill>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بالاضافة </a:t>
            </a:r>
            <a:r>
              <a:rPr lang="ar-IQ" sz="2400" dirty="0">
                <a:latin typeface="Times New Roman" panose="02020603050405020304" pitchFamily="18" charset="0"/>
                <a:ea typeface="Times New Roman"/>
                <a:cs typeface="Times New Roman" panose="02020603050405020304" pitchFamily="18" charset="0"/>
              </a:rPr>
              <a:t>الى الظروف الجوية التي يعتمد عليها الحاصل ونوعيته فان عامل التربة يعد من العوامل المهمة التي تؤثر على كمية الحاصل ونوعية </a:t>
            </a:r>
            <a:r>
              <a:rPr lang="ar-IQ" sz="2400" dirty="0" smtClean="0">
                <a:latin typeface="Times New Roman" panose="02020603050405020304" pitchFamily="18" charset="0"/>
                <a:ea typeface="Times New Roman"/>
                <a:cs typeface="Times New Roman" panose="02020603050405020304" pitchFamily="18" charset="0"/>
              </a:rPr>
              <a:t>الجذور،</a:t>
            </a:r>
          </a:p>
          <a:p>
            <a:pPr algn="just" rtl="1">
              <a:buFont typeface="Wingdings"/>
              <a:buChar char="§"/>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 </a:t>
            </a:r>
            <a:r>
              <a:rPr lang="ar-IQ" sz="2400" dirty="0">
                <a:latin typeface="Times New Roman" panose="02020603050405020304" pitchFamily="18" charset="0"/>
                <a:ea typeface="Times New Roman"/>
                <a:cs typeface="Times New Roman" panose="02020603050405020304" pitchFamily="18" charset="0"/>
              </a:rPr>
              <a:t>وقد وجد ان الترب العميقة الجيدة القوام الخصبة الجيدة الصرف (لان الصرف غير الجيد للتربة قد يشجع على انتشار الاصابة بالامراض البكتيرية), تؤدي الى زيادة كمية الحاصل كما ان الجذور تكون ملساء ومنتظمة الشكل, </a:t>
            </a:r>
            <a:endParaRPr lang="ar-IQ" sz="2400" dirty="0" smtClean="0">
              <a:latin typeface="Times New Roman" panose="02020603050405020304" pitchFamily="18" charset="0"/>
              <a:ea typeface="Times New Roman"/>
              <a:cs typeface="Times New Roman" panose="02020603050405020304" pitchFamily="18" charset="0"/>
            </a:endParaRP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وعموما </a:t>
            </a:r>
            <a:r>
              <a:rPr lang="ar-IQ" sz="2400" dirty="0">
                <a:latin typeface="Times New Roman" panose="02020603050405020304" pitchFamily="18" charset="0"/>
                <a:ea typeface="Times New Roman"/>
                <a:cs typeface="Times New Roman" panose="02020603050405020304" pitchFamily="18" charset="0"/>
              </a:rPr>
              <a:t>فان الترب المزيجية الرملية تعد افضل الترب لزراعة الجزر إذ تعطي جذورا ملساء, غير مشوهة الشكل وجذابة اللون ومستساغة الطعم بالاضافة الى التبكير في نضج الحاصل, </a:t>
            </a:r>
            <a:endParaRPr lang="ar-IQ" sz="2400" dirty="0" smtClean="0">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1938717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3417</Words>
  <Application>Microsoft Office PowerPoint</Application>
  <PresentationFormat>On-screen Show (4:3)</PresentationFormat>
  <Paragraphs>310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vt:lpstr>
      <vt:lpstr>.</vt:lpstr>
      <vt:lpstr>.</vt:lpstr>
      <vt:lpstr>.</vt:lpstr>
      <vt:lpstr>.</vt:lpstr>
      <vt:lpstr>.</vt:lpstr>
      <vt:lpstr>.</vt:lpstr>
      <vt:lpstr>PowerPoint Presentation</vt:lpstr>
      <vt:lpstr>.</vt:lpstr>
      <vt:lpstr>.</vt:lpstr>
      <vt:lpstr>PowerPoint Presentation</vt:lpstr>
      <vt:lpstr>PowerPoint Presentation</vt:lpstr>
      <vt:lpstr>.</vt:lpstr>
      <vt:lpstr>.</vt:lpstr>
      <vt:lpstr>PowerPoint Presentation</vt:lpstr>
      <vt:lpstr>PowerPoint Presentation</vt:lpstr>
      <vt:lpstr>PowerPoint Presentation</vt:lpstr>
      <vt:lpstr>.</vt:lpstr>
      <vt:lpstr>.</vt:lpstr>
      <vt:lpstr>.</vt:lpstr>
      <vt:lpstr>.</vt:lpstr>
      <vt:lpstr>.</vt:lpstr>
      <vt:lpstr>.</vt:lpstr>
      <vt:lpstr>.</vt:lpstr>
      <vt:lpstr>PowerPoint Presentation</vt:lpstr>
      <vt:lpstr>.</vt:lpstr>
      <vt:lpstr>.</vt:lpstr>
      <vt:lpstr>PowerPoint Presentation</vt:lpstr>
      <vt:lpstr>PowerPoint Presentation</vt:lpstr>
      <vt:lpstr>PowerPoint Presentation</vt:lpstr>
      <vt:lpstr>.</vt:lpstr>
      <vt:lpstr>.</vt:lpstr>
      <vt:lpstr>.</vt:lpstr>
      <vt:lpstr>PowerPoint Presentation</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21</cp:revision>
  <dcterms:created xsi:type="dcterms:W3CDTF">2006-08-16T00:00:00Z</dcterms:created>
  <dcterms:modified xsi:type="dcterms:W3CDTF">2021-12-25T17:19:41Z</dcterms:modified>
</cp:coreProperties>
</file>